
<file path=[Content_Types].xml><?xml version="1.0" encoding="utf-8"?>
<Types xmlns="http://schemas.openxmlformats.org/package/2006/content-types">
  <Default Extension="tmp" ContentType="image/png"/>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1"/>
  </p:notesMasterIdLst>
  <p:sldIdLst>
    <p:sldId id="256" r:id="rId2"/>
    <p:sldId id="436" r:id="rId3"/>
    <p:sldId id="437" r:id="rId4"/>
    <p:sldId id="516" r:id="rId5"/>
    <p:sldId id="439" r:id="rId6"/>
    <p:sldId id="257" r:id="rId7"/>
    <p:sldId id="258" r:id="rId8"/>
    <p:sldId id="259" r:id="rId9"/>
    <p:sldId id="291" r:id="rId10"/>
    <p:sldId id="517" r:id="rId11"/>
    <p:sldId id="266" r:id="rId12"/>
    <p:sldId id="498" r:id="rId13"/>
    <p:sldId id="267" r:id="rId14"/>
    <p:sldId id="268" r:id="rId15"/>
    <p:sldId id="497" r:id="rId16"/>
    <p:sldId id="269" r:id="rId17"/>
    <p:sldId id="270" r:id="rId18"/>
    <p:sldId id="488" r:id="rId19"/>
    <p:sldId id="489" r:id="rId20"/>
    <p:sldId id="490" r:id="rId21"/>
    <p:sldId id="271" r:id="rId22"/>
    <p:sldId id="499" r:id="rId23"/>
    <p:sldId id="501" r:id="rId24"/>
    <p:sldId id="272" r:id="rId25"/>
    <p:sldId id="290" r:id="rId26"/>
    <p:sldId id="502" r:id="rId27"/>
    <p:sldId id="503" r:id="rId28"/>
    <p:sldId id="504" r:id="rId29"/>
    <p:sldId id="273" r:id="rId30"/>
    <p:sldId id="274" r:id="rId31"/>
    <p:sldId id="276" r:id="rId32"/>
    <p:sldId id="278" r:id="rId33"/>
    <p:sldId id="281" r:id="rId34"/>
    <p:sldId id="292" r:id="rId35"/>
    <p:sldId id="475" r:id="rId36"/>
    <p:sldId id="478" r:id="rId37"/>
    <p:sldId id="479" r:id="rId38"/>
    <p:sldId id="477" r:id="rId39"/>
    <p:sldId id="476" r:id="rId40"/>
    <p:sldId id="480" r:id="rId41"/>
    <p:sldId id="293" r:id="rId42"/>
    <p:sldId id="294" r:id="rId43"/>
    <p:sldId id="505" r:id="rId44"/>
    <p:sldId id="506" r:id="rId45"/>
    <p:sldId id="507" r:id="rId46"/>
    <p:sldId id="508" r:id="rId47"/>
    <p:sldId id="311" r:id="rId48"/>
    <p:sldId id="482" r:id="rId49"/>
    <p:sldId id="483" r:id="rId50"/>
    <p:sldId id="484" r:id="rId51"/>
    <p:sldId id="312" r:id="rId52"/>
    <p:sldId id="313" r:id="rId53"/>
    <p:sldId id="481" r:id="rId54"/>
    <p:sldId id="485" r:id="rId55"/>
    <p:sldId id="486" r:id="rId56"/>
    <p:sldId id="487" r:id="rId57"/>
    <p:sldId id="315" r:id="rId58"/>
    <p:sldId id="316" r:id="rId59"/>
    <p:sldId id="318" r:id="rId60"/>
    <p:sldId id="509" r:id="rId61"/>
    <p:sldId id="510" r:id="rId62"/>
    <p:sldId id="511" r:id="rId63"/>
    <p:sldId id="319" r:id="rId64"/>
    <p:sldId id="512" r:id="rId65"/>
    <p:sldId id="513" r:id="rId66"/>
    <p:sldId id="514" r:id="rId67"/>
    <p:sldId id="515" r:id="rId68"/>
    <p:sldId id="321" r:id="rId69"/>
    <p:sldId id="322" r:id="rId70"/>
    <p:sldId id="324" r:id="rId71"/>
    <p:sldId id="326" r:id="rId72"/>
    <p:sldId id="491" r:id="rId73"/>
    <p:sldId id="492" r:id="rId74"/>
    <p:sldId id="328" r:id="rId75"/>
    <p:sldId id="330" r:id="rId76"/>
    <p:sldId id="331" r:id="rId77"/>
    <p:sldId id="325" r:id="rId78"/>
    <p:sldId id="493" r:id="rId79"/>
    <p:sldId id="496" r:id="rId80"/>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1" autoAdjust="0"/>
    <p:restoredTop sz="85250" autoAdjust="0"/>
  </p:normalViewPr>
  <p:slideViewPr>
    <p:cSldViewPr>
      <p:cViewPr varScale="1">
        <p:scale>
          <a:sx n="79" d="100"/>
          <a:sy n="79" d="100"/>
        </p:scale>
        <p:origin x="96" y="51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09CC0E-7E68-4C6A-A4BB-344A5C07EC47}" type="datetimeFigureOut">
              <a:rPr lang="zh-TW" altLang="en-US" smtClean="0"/>
              <a:t>2020/9/3</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63AFE6-FB5E-4B2F-9B7B-DC8E210C91F0}" type="slidenum">
              <a:rPr lang="zh-TW" altLang="en-US" smtClean="0"/>
              <a:t>‹#›</a:t>
            </a:fld>
            <a:endParaRPr lang="zh-TW" altLang="en-US"/>
          </a:p>
        </p:txBody>
      </p:sp>
    </p:spTree>
    <p:extLst>
      <p:ext uri="{BB962C8B-B14F-4D97-AF65-F5344CB8AC3E}">
        <p14:creationId xmlns:p14="http://schemas.microsoft.com/office/powerpoint/2010/main" val="3028135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063AFE6-FB5E-4B2F-9B7B-DC8E210C91F0}" type="slidenum">
              <a:rPr lang="zh-TW" altLang="en-US" smtClean="0"/>
              <a:t>7</a:t>
            </a:fld>
            <a:endParaRPr lang="zh-TW" altLang="en-US"/>
          </a:p>
        </p:txBody>
      </p:sp>
    </p:spTree>
    <p:extLst>
      <p:ext uri="{BB962C8B-B14F-4D97-AF65-F5344CB8AC3E}">
        <p14:creationId xmlns:p14="http://schemas.microsoft.com/office/powerpoint/2010/main" val="972652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063AFE6-FB5E-4B2F-9B7B-DC8E210C91F0}" type="slidenum">
              <a:rPr lang="zh-TW" altLang="en-US" smtClean="0"/>
              <a:t>9</a:t>
            </a:fld>
            <a:endParaRPr lang="zh-TW" altLang="en-US"/>
          </a:p>
        </p:txBody>
      </p:sp>
    </p:spTree>
    <p:extLst>
      <p:ext uri="{BB962C8B-B14F-4D97-AF65-F5344CB8AC3E}">
        <p14:creationId xmlns:p14="http://schemas.microsoft.com/office/powerpoint/2010/main" val="1219390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063AFE6-FB5E-4B2F-9B7B-DC8E210C91F0}" type="slidenum">
              <a:rPr lang="zh-TW" altLang="en-US" smtClean="0"/>
              <a:t>57</a:t>
            </a:fld>
            <a:endParaRPr lang="zh-TW" altLang="en-US"/>
          </a:p>
        </p:txBody>
      </p:sp>
    </p:spTree>
    <p:extLst>
      <p:ext uri="{BB962C8B-B14F-4D97-AF65-F5344CB8AC3E}">
        <p14:creationId xmlns:p14="http://schemas.microsoft.com/office/powerpoint/2010/main" val="4293282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zh-TW" altLang="en-US" dirty="0"/>
          </a:p>
        </p:txBody>
      </p:sp>
      <p:sp>
        <p:nvSpPr>
          <p:cNvPr id="4" name="日期版面配置區 3"/>
          <p:cNvSpPr>
            <a:spLocks noGrp="1"/>
          </p:cNvSpPr>
          <p:nvPr>
            <p:ph type="dt" sz="half" idx="10"/>
          </p:nvPr>
        </p:nvSpPr>
        <p:spPr/>
        <p:txBody>
          <a:bodyPr/>
          <a:lstStyle/>
          <a:p>
            <a:fld id="{5BBEAD13-0566-4C6C-97E7-55F17F24B09F}" type="datetimeFigureOut">
              <a:rPr lang="zh-TW" altLang="en-US" smtClean="0"/>
              <a:pPr/>
              <a:t>2020/9/3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pPr/>
              <a:t>2020/9/3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pPr/>
              <a:t>2020/9/3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spcBef>
                <a:spcPts val="2400"/>
              </a:spcBef>
              <a:buFont typeface="Arial" pitchFamily="34" charset="0"/>
              <a:buChar char="▪"/>
              <a:defRPr/>
            </a:lvl1pPr>
            <a:lvl2pPr>
              <a:buFont typeface="Arial" pitchFamily="34" charset="0"/>
              <a:buChar char="▪"/>
              <a:defRPr/>
            </a:lvl2pPr>
            <a:lvl3pPr>
              <a:buFont typeface="Arial" pitchFamily="34" charset="0"/>
              <a:buChar char="▪"/>
              <a:defRPr/>
            </a:lvl3pPr>
            <a:lvl4pPr>
              <a:buFont typeface="Arial" pitchFamily="34" charset="0"/>
              <a:buChar char="▪"/>
              <a:defRPr/>
            </a:lvl4pPr>
            <a:lvl5pPr>
              <a:buFont typeface="Arial" pitchFamily="34" charset="0"/>
              <a:buChar char="▪"/>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日期版面配置區 3"/>
          <p:cNvSpPr>
            <a:spLocks noGrp="1"/>
          </p:cNvSpPr>
          <p:nvPr>
            <p:ph type="dt" sz="half" idx="10"/>
          </p:nvPr>
        </p:nvSpPr>
        <p:spPr/>
        <p:txBody>
          <a:bodyPr/>
          <a:lstStyle/>
          <a:p>
            <a:fld id="{5BBEAD13-0566-4C6C-97E7-55F17F24B09F}" type="datetimeFigureOut">
              <a:rPr lang="zh-TW" altLang="en-US" smtClean="0"/>
              <a:pPr/>
              <a:t>2020/9/3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pPr/>
              <a:t>2020/9/3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pPr/>
              <a:t>2020/9/3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5BBEAD13-0566-4C6C-97E7-55F17F24B09F}" type="datetimeFigureOut">
              <a:rPr lang="zh-TW" altLang="en-US" smtClean="0"/>
              <a:pPr/>
              <a:t>2020/9/3</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5BBEAD13-0566-4C6C-97E7-55F17F24B09F}" type="datetimeFigureOut">
              <a:rPr lang="zh-TW" altLang="en-US" smtClean="0"/>
              <a:pPr/>
              <a:t>2020/9/3</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BBEAD13-0566-4C6C-97E7-55F17F24B09F}" type="datetimeFigureOut">
              <a:rPr lang="zh-TW" altLang="en-US" smtClean="0"/>
              <a:pPr/>
              <a:t>2020/9/3</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pPr/>
              <a:t>2020/9/3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pPr/>
              <a:t>2020/9/3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accent1">
                    <a:lumMod val="50000"/>
                  </a:schemeClr>
                </a:solidFill>
                <a:latin typeface="Constantia" pitchFamily="18" charset="0"/>
                <a:ea typeface="微軟正黑體" pitchFamily="34" charset="-120"/>
              </a:defRPr>
            </a:lvl1pPr>
          </a:lstStyle>
          <a:p>
            <a:fld id="{5BBEAD13-0566-4C6C-97E7-55F17F24B09F}" type="datetimeFigureOut">
              <a:rPr lang="zh-TW" altLang="en-US" smtClean="0"/>
              <a:pPr/>
              <a:t>2020/9/3</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accent1">
                    <a:lumMod val="50000"/>
                  </a:schemeClr>
                </a:solidFill>
                <a:latin typeface="Constantia" pitchFamily="18" charset="0"/>
                <a:ea typeface="微軟正黑體" pitchFamily="34" charset="-120"/>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accent1">
                    <a:lumMod val="50000"/>
                  </a:schemeClr>
                </a:solidFill>
                <a:latin typeface="Constantia" pitchFamily="18" charset="0"/>
                <a:ea typeface="微軟正黑體" pitchFamily="34" charset="-120"/>
              </a:defRPr>
            </a:lvl1pPr>
          </a:lstStyle>
          <a:p>
            <a:fld id="{73DA0BB7-265A-403C-9275-D587AB510EDC}"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b="1" kern="1200">
          <a:solidFill>
            <a:schemeClr val="accent1">
              <a:lumMod val="50000"/>
            </a:schemeClr>
          </a:solidFill>
          <a:latin typeface="Constantia" pitchFamily="18" charset="0"/>
          <a:ea typeface="微軟正黑體" pitchFamily="34" charset="-120"/>
          <a:cs typeface="Arial" pitchFamily="34" charset="0"/>
        </a:defRPr>
      </a:lvl1pPr>
    </p:titleStyle>
    <p:bodyStyle>
      <a:lvl1pPr marL="342900" indent="-342900" algn="l" defTabSz="914400" rtl="0" eaLnBrk="1" latinLnBrk="0" hangingPunct="1">
        <a:spcBef>
          <a:spcPct val="20000"/>
        </a:spcBef>
        <a:buFont typeface="Arial" pitchFamily="34" charset="0"/>
        <a:buNone/>
        <a:defRPr sz="3200" kern="1200">
          <a:solidFill>
            <a:schemeClr val="accent1">
              <a:lumMod val="50000"/>
            </a:schemeClr>
          </a:solidFill>
          <a:latin typeface="Constantia" pitchFamily="18" charset="0"/>
          <a:ea typeface="微軟正黑體" pitchFamily="34" charset="-120"/>
          <a:cs typeface="Arial" pitchFamily="34" charset="0"/>
        </a:defRPr>
      </a:lvl1pPr>
      <a:lvl2pPr marL="742950" indent="-285750" algn="l" defTabSz="914400" rtl="0" eaLnBrk="1" latinLnBrk="0" hangingPunct="1">
        <a:spcBef>
          <a:spcPct val="20000"/>
        </a:spcBef>
        <a:buFont typeface="Arial" pitchFamily="34" charset="0"/>
        <a:buNone/>
        <a:defRPr sz="2800" kern="1200">
          <a:solidFill>
            <a:schemeClr val="accent1">
              <a:lumMod val="50000"/>
            </a:schemeClr>
          </a:solidFill>
          <a:latin typeface="Constantia" pitchFamily="18" charset="0"/>
          <a:ea typeface="微軟正黑體" pitchFamily="34" charset="-120"/>
          <a:cs typeface="Arial" pitchFamily="34" charset="0"/>
        </a:defRPr>
      </a:lvl2pPr>
      <a:lvl3pPr marL="1143000" indent="-228600" algn="l" defTabSz="914400" rtl="0" eaLnBrk="1" latinLnBrk="0" hangingPunct="1">
        <a:spcBef>
          <a:spcPct val="20000"/>
        </a:spcBef>
        <a:buFont typeface="Arial" pitchFamily="34" charset="0"/>
        <a:buNone/>
        <a:defRPr sz="2400" kern="1200">
          <a:solidFill>
            <a:schemeClr val="accent1">
              <a:lumMod val="50000"/>
            </a:schemeClr>
          </a:solidFill>
          <a:latin typeface="Constantia" pitchFamily="18" charset="0"/>
          <a:ea typeface="微軟正黑體" pitchFamily="34" charset="-120"/>
          <a:cs typeface="Arial" pitchFamily="34" charset="0"/>
        </a:defRPr>
      </a:lvl3pPr>
      <a:lvl4pPr marL="1600200" indent="-228600" algn="l" defTabSz="914400" rtl="0" eaLnBrk="1" latinLnBrk="0" hangingPunct="1">
        <a:spcBef>
          <a:spcPct val="20000"/>
        </a:spcBef>
        <a:buFont typeface="Arial" pitchFamily="34" charset="0"/>
        <a:buNone/>
        <a:defRPr sz="2000" kern="1200">
          <a:solidFill>
            <a:schemeClr val="accent1">
              <a:lumMod val="50000"/>
            </a:schemeClr>
          </a:solidFill>
          <a:latin typeface="Constantia" pitchFamily="18" charset="0"/>
          <a:ea typeface="微軟正黑體" pitchFamily="34" charset="-120"/>
          <a:cs typeface="Arial" pitchFamily="34" charset="0"/>
        </a:defRPr>
      </a:lvl4pPr>
      <a:lvl5pPr marL="2057400" indent="-228600" algn="l" defTabSz="914400" rtl="0" eaLnBrk="1" latinLnBrk="0" hangingPunct="1">
        <a:spcBef>
          <a:spcPct val="20000"/>
        </a:spcBef>
        <a:buFont typeface="Arial" pitchFamily="34" charset="0"/>
        <a:buNone/>
        <a:defRPr sz="2000" kern="1200">
          <a:solidFill>
            <a:schemeClr val="accent1">
              <a:lumMod val="50000"/>
            </a:schemeClr>
          </a:solidFill>
          <a:latin typeface="Constantia" pitchFamily="18" charset="0"/>
          <a:ea typeface="微軟正黑體" pitchFamily="34" charset="-12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fooish.com/sql/union.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www.fooish.com/sql/where.html"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www.fooish.com/sql/subquery.html"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41.tmp"/><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oo.gl/Fg2p0d" TargetMode="External"/><Relationship Id="rId2" Type="http://schemas.openxmlformats.org/officeDocument/2006/relationships/hyperlink" Target="https://www.w3schools.com/sq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sz="4000" dirty="0"/>
              <a:t>Database Management System</a:t>
            </a:r>
            <a:r>
              <a:rPr lang="en-US" altLang="zh-TW" dirty="0"/>
              <a:t/>
            </a:r>
            <a:br>
              <a:rPr lang="en-US" altLang="zh-TW" dirty="0"/>
            </a:br>
            <a:r>
              <a:rPr lang="en-US" altLang="zh-TW" dirty="0">
                <a:solidFill>
                  <a:srgbClr val="0070C0"/>
                </a:solidFill>
              </a:rPr>
              <a:t>Lab</a:t>
            </a:r>
            <a:r>
              <a:rPr lang="zh-TW" altLang="en-US" dirty="0">
                <a:solidFill>
                  <a:srgbClr val="0070C0"/>
                </a:solidFill>
              </a:rPr>
              <a:t> </a:t>
            </a:r>
            <a:r>
              <a:rPr lang="en-US" altLang="zh-TW" dirty="0">
                <a:solidFill>
                  <a:srgbClr val="0070C0"/>
                </a:solidFill>
              </a:rPr>
              <a:t>1: Basic SQL</a:t>
            </a:r>
            <a:endParaRPr lang="zh-TW" altLang="en-US" dirty="0">
              <a:solidFill>
                <a:srgbClr val="0070C0"/>
              </a:solidFill>
            </a:endParaRPr>
          </a:p>
        </p:txBody>
      </p:sp>
      <p:sp>
        <p:nvSpPr>
          <p:cNvPr id="3" name="副標題 2"/>
          <p:cNvSpPr>
            <a:spLocks noGrp="1"/>
          </p:cNvSpPr>
          <p:nvPr>
            <p:ph type="subTitle" idx="1"/>
          </p:nvPr>
        </p:nvSpPr>
        <p:spPr/>
        <p:txBody>
          <a:bodyPr/>
          <a:lstStyle/>
          <a:p>
            <a:r>
              <a:rPr lang="zh-TW" altLang="en-US" dirty="0"/>
              <a:t>逢甲</a:t>
            </a:r>
            <a:r>
              <a:rPr lang="zh-TW" altLang="en-US"/>
              <a:t>資工 廖柏瑜</a:t>
            </a:r>
            <a:endParaRPr lang="en-US" altLang="zh-TW"/>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SQL Table</a:t>
            </a:r>
            <a:endParaRPr lang="zh-TW" altLang="en-US" dirty="0"/>
          </a:p>
        </p:txBody>
      </p:sp>
      <p:pic>
        <p:nvPicPr>
          <p:cNvPr id="4" name="內容版面配置區 3" descr="畫面剪輯"/>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130" y="1628800"/>
            <a:ext cx="8891739" cy="4248472"/>
          </a:xfrm>
        </p:spPr>
      </p:pic>
    </p:spTree>
    <p:extLst>
      <p:ext uri="{BB962C8B-B14F-4D97-AF65-F5344CB8AC3E}">
        <p14:creationId xmlns:p14="http://schemas.microsoft.com/office/powerpoint/2010/main" val="3276405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SELECT </a:t>
            </a:r>
            <a:r>
              <a:rPr lang="zh-TW" altLang="en-US" dirty="0"/>
              <a:t>語法</a:t>
            </a:r>
          </a:p>
        </p:txBody>
      </p:sp>
      <p:sp>
        <p:nvSpPr>
          <p:cNvPr id="3" name="內容版面配置區 2"/>
          <p:cNvSpPr>
            <a:spLocks noGrp="1"/>
          </p:cNvSpPr>
          <p:nvPr>
            <p:ph idx="1"/>
          </p:nvPr>
        </p:nvSpPr>
        <p:spPr/>
        <p:txBody>
          <a:bodyPr>
            <a:normAutofit/>
          </a:bodyPr>
          <a:lstStyle/>
          <a:p>
            <a:r>
              <a:rPr lang="en-US" altLang="zh-TW" sz="2800" dirty="0"/>
              <a:t>SELECT</a:t>
            </a:r>
            <a:r>
              <a:rPr lang="zh-TW" altLang="en-US" sz="2800" dirty="0"/>
              <a:t> </a:t>
            </a:r>
            <a:r>
              <a:rPr lang="en-US" altLang="zh-TW" sz="2800" i="1" dirty="0" err="1"/>
              <a:t>col_name</a:t>
            </a:r>
            <a:r>
              <a:rPr lang="en-US" altLang="zh-TW" sz="2800" dirty="0"/>
              <a:t>[</a:t>
            </a:r>
            <a:r>
              <a:rPr lang="en-US" altLang="zh-TW" sz="2800" i="1" dirty="0"/>
              <a:t>, </a:t>
            </a:r>
            <a:r>
              <a:rPr lang="en-US" altLang="zh-TW" sz="2800" i="1" dirty="0" err="1"/>
              <a:t>col_name</a:t>
            </a:r>
            <a:r>
              <a:rPr lang="en-US" altLang="zh-TW" sz="2800" dirty="0"/>
              <a:t>]  FROM </a:t>
            </a:r>
            <a:r>
              <a:rPr lang="en-US" altLang="zh-TW" sz="2800" i="1" dirty="0" err="1"/>
              <a:t>table_name</a:t>
            </a:r>
            <a:r>
              <a:rPr lang="en-US" altLang="zh-TW" sz="2800" dirty="0"/>
              <a:t>;</a:t>
            </a:r>
          </a:p>
          <a:p>
            <a:r>
              <a:rPr lang="en-US" altLang="zh-TW" sz="2800" dirty="0"/>
              <a:t>SELECT * FROM </a:t>
            </a:r>
            <a:r>
              <a:rPr lang="en-US" altLang="zh-TW" sz="2800" i="1" dirty="0" err="1"/>
              <a:t>table_name</a:t>
            </a:r>
            <a:r>
              <a:rPr lang="en-US" altLang="zh-TW" sz="2800" dirty="0"/>
              <a:t>;</a:t>
            </a:r>
          </a:p>
          <a:p>
            <a:r>
              <a:rPr lang="en-US" altLang="zh-TW" sz="2800" dirty="0"/>
              <a:t>SELECT</a:t>
            </a:r>
            <a:r>
              <a:rPr lang="zh-TW" altLang="en-US" sz="2800" dirty="0"/>
              <a:t>就是從</a:t>
            </a:r>
            <a:r>
              <a:rPr lang="en-US" altLang="zh-TW" sz="2800" dirty="0"/>
              <a:t>Table</a:t>
            </a:r>
            <a:r>
              <a:rPr lang="zh-TW" altLang="en-US" sz="2800" dirty="0"/>
              <a:t>中選取我們要的</a:t>
            </a:r>
            <a:r>
              <a:rPr lang="en-US" altLang="zh-TW" sz="2800" dirty="0"/>
              <a:t>column</a:t>
            </a:r>
            <a:r>
              <a:rPr lang="zh-TW" altLang="en-US" sz="2800" dirty="0"/>
              <a:t>欄位的值。</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B99B95-0A65-46DD-9C4D-4F400014C8A2}"/>
              </a:ext>
            </a:extLst>
          </p:cNvPr>
          <p:cNvSpPr>
            <a:spLocks noGrp="1"/>
          </p:cNvSpPr>
          <p:nvPr>
            <p:ph type="title"/>
          </p:nvPr>
        </p:nvSpPr>
        <p:spPr/>
        <p:txBody>
          <a:bodyPr/>
          <a:lstStyle/>
          <a:p>
            <a:r>
              <a:rPr lang="en-US" altLang="zh-TW" dirty="0"/>
              <a:t>SELECT </a:t>
            </a:r>
            <a:r>
              <a:rPr lang="zh-TW" altLang="en-US" dirty="0"/>
              <a:t>語法</a:t>
            </a:r>
          </a:p>
        </p:txBody>
      </p:sp>
      <p:sp>
        <p:nvSpPr>
          <p:cNvPr id="3" name="內容版面配置區 2">
            <a:extLst>
              <a:ext uri="{FF2B5EF4-FFF2-40B4-BE49-F238E27FC236}">
                <a16:creationId xmlns:a16="http://schemas.microsoft.com/office/drawing/2014/main" id="{CA98FDBD-E0F3-410E-BDBA-FDD3A5579049}"/>
              </a:ext>
            </a:extLst>
          </p:cNvPr>
          <p:cNvSpPr>
            <a:spLocks noGrp="1"/>
          </p:cNvSpPr>
          <p:nvPr>
            <p:ph idx="1"/>
          </p:nvPr>
        </p:nvSpPr>
        <p:spPr/>
        <p:txBody>
          <a:bodyPr/>
          <a:lstStyle/>
          <a:p>
            <a:r>
              <a:rPr lang="en-US" altLang="zh-TW" dirty="0"/>
              <a:t>SELECT * FROM customers;</a:t>
            </a:r>
          </a:p>
          <a:p>
            <a:r>
              <a:rPr lang="en-US" altLang="zh-TW" dirty="0"/>
              <a:t>SELECT C_ID FROM customers;</a:t>
            </a:r>
          </a:p>
          <a:p>
            <a:endParaRPr lang="zh-TW" altLang="en-US" dirty="0"/>
          </a:p>
        </p:txBody>
      </p:sp>
      <p:pic>
        <p:nvPicPr>
          <p:cNvPr id="4" name="圖片 3">
            <a:extLst>
              <a:ext uri="{FF2B5EF4-FFF2-40B4-BE49-F238E27FC236}">
                <a16:creationId xmlns:a16="http://schemas.microsoft.com/office/drawing/2014/main" id="{6E8E7197-77AA-4E9F-A9F5-A1A8CE2D0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174" y="3212976"/>
            <a:ext cx="8428014" cy="2543642"/>
          </a:xfrm>
          <a:prstGeom prst="rect">
            <a:avLst/>
          </a:prstGeom>
        </p:spPr>
      </p:pic>
    </p:spTree>
    <p:extLst>
      <p:ext uri="{BB962C8B-B14F-4D97-AF65-F5344CB8AC3E}">
        <p14:creationId xmlns:p14="http://schemas.microsoft.com/office/powerpoint/2010/main" val="398220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Lab 1</a:t>
            </a:r>
            <a:endParaRPr lang="zh-TW" altLang="en-US" dirty="0"/>
          </a:p>
        </p:txBody>
      </p:sp>
      <p:sp>
        <p:nvSpPr>
          <p:cNvPr id="3" name="內容版面配置區 2"/>
          <p:cNvSpPr>
            <a:spLocks noGrp="1"/>
          </p:cNvSpPr>
          <p:nvPr>
            <p:ph idx="1"/>
          </p:nvPr>
        </p:nvSpPr>
        <p:spPr/>
        <p:txBody>
          <a:bodyPr/>
          <a:lstStyle/>
          <a:p>
            <a:r>
              <a:rPr lang="zh-TW" altLang="en-US" dirty="0"/>
              <a:t>請練習，由 </a:t>
            </a:r>
            <a:r>
              <a:rPr lang="en-US" altLang="zh-TW" dirty="0"/>
              <a:t>Customers table </a:t>
            </a:r>
            <a:r>
              <a:rPr lang="zh-TW" altLang="en-US" dirty="0"/>
              <a:t>取出</a:t>
            </a:r>
            <a:r>
              <a:rPr lang="en-US" altLang="zh-TW" dirty="0"/>
              <a:t> </a:t>
            </a:r>
            <a:r>
              <a:rPr lang="en-US" altLang="zh-TW" dirty="0" err="1"/>
              <a:t>CustomerName</a:t>
            </a:r>
            <a:r>
              <a:rPr lang="en-US" altLang="zh-TW" dirty="0"/>
              <a:t> </a:t>
            </a:r>
            <a:r>
              <a:rPr lang="zh-TW" altLang="en-US" dirty="0"/>
              <a:t>與</a:t>
            </a:r>
            <a:r>
              <a:rPr lang="en-US" altLang="zh-TW" dirty="0"/>
              <a:t> City </a:t>
            </a:r>
            <a:r>
              <a:rPr lang="zh-TW" altLang="en-US" dirty="0"/>
              <a:t>欄位</a:t>
            </a:r>
            <a:endParaRPr lang="en-US" altLang="zh-TW" dirty="0"/>
          </a:p>
          <a:p>
            <a:pPr>
              <a:buNone/>
            </a:pPr>
            <a:endParaRPr lang="en-US" altLang="zh-TW"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列出獨一無二的值</a:t>
            </a:r>
          </a:p>
        </p:txBody>
      </p:sp>
      <p:sp>
        <p:nvSpPr>
          <p:cNvPr id="3" name="內容版面配置區 2"/>
          <p:cNvSpPr>
            <a:spLocks noGrp="1"/>
          </p:cNvSpPr>
          <p:nvPr>
            <p:ph idx="1"/>
          </p:nvPr>
        </p:nvSpPr>
        <p:spPr/>
        <p:txBody>
          <a:bodyPr/>
          <a:lstStyle/>
          <a:p>
            <a:r>
              <a:rPr lang="en-US" altLang="zh-TW" dirty="0"/>
              <a:t>SELECT DISTINCT </a:t>
            </a:r>
            <a:r>
              <a:rPr lang="en-US" altLang="zh-TW" i="1" dirty="0" err="1"/>
              <a:t>col_name</a:t>
            </a:r>
            <a:r>
              <a:rPr lang="en-US" altLang="zh-TW" dirty="0"/>
              <a:t>[,</a:t>
            </a:r>
            <a:r>
              <a:rPr lang="en-US" altLang="zh-TW" i="1" dirty="0" err="1"/>
              <a:t>col_name</a:t>
            </a:r>
            <a:r>
              <a:rPr lang="en-US" altLang="zh-TW" dirty="0"/>
              <a:t>]</a:t>
            </a:r>
            <a:br>
              <a:rPr lang="en-US" altLang="zh-TW" dirty="0"/>
            </a:br>
            <a:r>
              <a:rPr lang="en-US" altLang="zh-TW" dirty="0"/>
              <a:t>FROM </a:t>
            </a:r>
            <a:r>
              <a:rPr lang="en-US" altLang="zh-TW" i="1" dirty="0" err="1"/>
              <a:t>table_name</a:t>
            </a:r>
            <a:r>
              <a:rPr lang="en-US" altLang="zh-TW" dirty="0"/>
              <a:t>;</a:t>
            </a:r>
          </a:p>
          <a:p>
            <a:endParaRPr lang="en-US" altLang="zh-TW" dirty="0"/>
          </a:p>
          <a:p>
            <a:r>
              <a:rPr lang="en-US" altLang="zh-TW" dirty="0"/>
              <a:t>SELECT</a:t>
            </a:r>
            <a:r>
              <a:rPr lang="zh-TW" altLang="en-US" dirty="0"/>
              <a:t> </a:t>
            </a:r>
            <a:r>
              <a:rPr lang="en-US" altLang="zh-TW" dirty="0"/>
              <a:t>DISTINCT</a:t>
            </a:r>
            <a:r>
              <a:rPr lang="zh-TW" altLang="en-US" dirty="0"/>
              <a:t>就是從</a:t>
            </a:r>
            <a:r>
              <a:rPr lang="en-US" altLang="zh-TW" dirty="0"/>
              <a:t>Table</a:t>
            </a:r>
            <a:r>
              <a:rPr lang="zh-TW" altLang="en-US" dirty="0"/>
              <a:t>中選取我們要的數值</a:t>
            </a:r>
            <a:r>
              <a:rPr lang="en-US" altLang="zh-TW" dirty="0"/>
              <a:t>(</a:t>
            </a:r>
            <a:r>
              <a:rPr lang="zh-TW" altLang="en-US" dirty="0"/>
              <a:t>不重複的值</a:t>
            </a:r>
            <a:r>
              <a:rPr lang="en-US" altLang="zh-TW" dirty="0"/>
              <a:t>)</a:t>
            </a:r>
            <a:endParaRPr lang="zh-TW"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863644-DD2D-4A8C-B298-0374255800BA}"/>
              </a:ext>
            </a:extLst>
          </p:cNvPr>
          <p:cNvSpPr>
            <a:spLocks noGrp="1"/>
          </p:cNvSpPr>
          <p:nvPr>
            <p:ph type="title"/>
          </p:nvPr>
        </p:nvSpPr>
        <p:spPr/>
        <p:txBody>
          <a:bodyPr/>
          <a:lstStyle/>
          <a:p>
            <a:r>
              <a:rPr lang="en-US" altLang="zh-TW" dirty="0"/>
              <a:t>DISTINCT</a:t>
            </a:r>
            <a:endParaRPr lang="zh-TW" altLang="en-US" dirty="0"/>
          </a:p>
        </p:txBody>
      </p:sp>
      <p:sp>
        <p:nvSpPr>
          <p:cNvPr id="3" name="內容版面配置區 2">
            <a:extLst>
              <a:ext uri="{FF2B5EF4-FFF2-40B4-BE49-F238E27FC236}">
                <a16:creationId xmlns:a16="http://schemas.microsoft.com/office/drawing/2014/main" id="{79039A6A-F66C-42EA-A4B3-F54EE0E23012}"/>
              </a:ext>
            </a:extLst>
          </p:cNvPr>
          <p:cNvSpPr>
            <a:spLocks noGrp="1"/>
          </p:cNvSpPr>
          <p:nvPr>
            <p:ph idx="1"/>
          </p:nvPr>
        </p:nvSpPr>
        <p:spPr>
          <a:xfrm>
            <a:off x="457200" y="1600199"/>
            <a:ext cx="8229600" cy="4525963"/>
          </a:xfrm>
        </p:spPr>
        <p:txBody>
          <a:bodyPr/>
          <a:lstStyle/>
          <a:p>
            <a:r>
              <a:rPr lang="en-US" altLang="zh-TW" b="1" dirty="0"/>
              <a:t>SELECT</a:t>
            </a:r>
            <a:r>
              <a:rPr lang="en-US" altLang="zh-TW" dirty="0"/>
              <a:t> </a:t>
            </a:r>
            <a:r>
              <a:rPr lang="en-US" altLang="zh-TW" b="1" dirty="0"/>
              <a:t>DISTINCT</a:t>
            </a:r>
            <a:r>
              <a:rPr lang="en-US" altLang="zh-TW" dirty="0"/>
              <a:t> City </a:t>
            </a:r>
            <a:r>
              <a:rPr lang="en-US" altLang="zh-TW" b="1" dirty="0"/>
              <a:t>FROM</a:t>
            </a:r>
            <a:r>
              <a:rPr lang="en-US" altLang="zh-TW" dirty="0"/>
              <a:t> customers;</a:t>
            </a:r>
            <a:endParaRPr lang="zh-TW" altLang="en-US" dirty="0"/>
          </a:p>
        </p:txBody>
      </p:sp>
      <p:pic>
        <p:nvPicPr>
          <p:cNvPr id="5" name="圖片 4">
            <a:extLst>
              <a:ext uri="{FF2B5EF4-FFF2-40B4-BE49-F238E27FC236}">
                <a16:creationId xmlns:a16="http://schemas.microsoft.com/office/drawing/2014/main" id="{67E71C29-338C-483F-BCF0-628462B344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2924944"/>
            <a:ext cx="6849431" cy="2067213"/>
          </a:xfrm>
          <a:prstGeom prst="rect">
            <a:avLst/>
          </a:prstGeom>
        </p:spPr>
      </p:pic>
      <p:pic>
        <p:nvPicPr>
          <p:cNvPr id="7" name="圖片 6" descr="一張含有 螢幕擷取畫面 的圖片&#10;&#10;自動產生的描述">
            <a:extLst>
              <a:ext uri="{FF2B5EF4-FFF2-40B4-BE49-F238E27FC236}">
                <a16:creationId xmlns:a16="http://schemas.microsoft.com/office/drawing/2014/main" id="{D2083876-5329-419F-910C-FEBC94B428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960" y="2874922"/>
            <a:ext cx="8212774" cy="1976518"/>
          </a:xfrm>
          <a:prstGeom prst="rect">
            <a:avLst/>
          </a:prstGeom>
        </p:spPr>
      </p:pic>
    </p:spTree>
    <p:extLst>
      <p:ext uri="{BB962C8B-B14F-4D97-AF65-F5344CB8AC3E}">
        <p14:creationId xmlns:p14="http://schemas.microsoft.com/office/powerpoint/2010/main" val="186623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Lab 2</a:t>
            </a:r>
            <a:endParaRPr lang="zh-TW" altLang="en-US" dirty="0"/>
          </a:p>
        </p:txBody>
      </p:sp>
      <p:sp>
        <p:nvSpPr>
          <p:cNvPr id="3" name="內容版面配置區 2"/>
          <p:cNvSpPr>
            <a:spLocks noGrp="1"/>
          </p:cNvSpPr>
          <p:nvPr>
            <p:ph idx="1"/>
          </p:nvPr>
        </p:nvSpPr>
        <p:spPr/>
        <p:txBody>
          <a:bodyPr/>
          <a:lstStyle/>
          <a:p>
            <a:r>
              <a:rPr lang="zh-TW" altLang="en-US" dirty="0"/>
              <a:t>請列出顧客們所居住的城市清單</a:t>
            </a:r>
            <a:r>
              <a:rPr lang="en-US" altLang="zh-TW" dirty="0"/>
              <a:t>(</a:t>
            </a:r>
            <a:r>
              <a:rPr lang="zh-TW" altLang="en-US" dirty="0"/>
              <a:t>不重複</a:t>
            </a:r>
            <a:r>
              <a:rPr lang="en-US" altLang="zh-TW" dirty="0" smtClean="0"/>
              <a:t>)(Customers)</a:t>
            </a:r>
            <a:endParaRPr lang="en-US" altLang="zh-TW" dirty="0"/>
          </a:p>
          <a:p>
            <a:pPr>
              <a:buNone/>
            </a:pPr>
            <a:endParaRPr lang="en-US" altLang="zh-TW"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設定搜尋的條件</a:t>
            </a:r>
          </a:p>
        </p:txBody>
      </p:sp>
      <p:sp>
        <p:nvSpPr>
          <p:cNvPr id="3" name="內容版面配置區 2"/>
          <p:cNvSpPr>
            <a:spLocks noGrp="1"/>
          </p:cNvSpPr>
          <p:nvPr>
            <p:ph idx="1"/>
          </p:nvPr>
        </p:nvSpPr>
        <p:spPr/>
        <p:txBody>
          <a:bodyPr/>
          <a:lstStyle/>
          <a:p>
            <a:r>
              <a:rPr lang="en-US" altLang="zh-TW" dirty="0"/>
              <a:t>SELECT </a:t>
            </a:r>
            <a:r>
              <a:rPr lang="en-US" altLang="zh-TW" i="1" dirty="0" err="1"/>
              <a:t>col_name</a:t>
            </a:r>
            <a:r>
              <a:rPr lang="en-US" altLang="zh-TW" dirty="0"/>
              <a:t>[,</a:t>
            </a:r>
            <a:r>
              <a:rPr lang="en-US" altLang="zh-TW" i="1" dirty="0" err="1"/>
              <a:t>column_name</a:t>
            </a:r>
            <a:r>
              <a:rPr lang="en-US" altLang="zh-TW" dirty="0"/>
              <a:t>] FROM </a:t>
            </a:r>
            <a:r>
              <a:rPr lang="en-US" altLang="zh-TW" i="1" dirty="0" err="1"/>
              <a:t>table_name</a:t>
            </a:r>
            <a:r>
              <a:rPr lang="en-US" altLang="zh-TW" dirty="0"/>
              <a:t/>
            </a:r>
            <a:br>
              <a:rPr lang="en-US" altLang="zh-TW" dirty="0"/>
            </a:br>
            <a:r>
              <a:rPr lang="en-US" altLang="zh-TW" dirty="0"/>
              <a:t>WHERE </a:t>
            </a:r>
            <a:r>
              <a:rPr lang="en-US" altLang="zh-TW" i="1" dirty="0" err="1"/>
              <a:t>col_name</a:t>
            </a:r>
            <a:r>
              <a:rPr lang="en-US" altLang="zh-TW" i="1" dirty="0"/>
              <a:t> operator value</a:t>
            </a:r>
            <a:r>
              <a:rPr lang="en-US" altLang="zh-TW" dirty="0"/>
              <a:t>;</a:t>
            </a:r>
          </a:p>
          <a:p>
            <a:r>
              <a:rPr lang="en-US" altLang="zh-TW" dirty="0"/>
              <a:t>Operator =, &lt;&gt;, &gt;, &lt;, &gt;=, &lt;=, BETWEEN, LIKE, IN</a:t>
            </a:r>
          </a:p>
          <a:p>
            <a:endParaRPr lang="en-US" altLang="zh-TW"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a:t>
            </a:r>
            <a:endParaRPr lang="zh-TW" altLang="en-US" dirty="0"/>
          </a:p>
        </p:txBody>
      </p:sp>
      <p:sp>
        <p:nvSpPr>
          <p:cNvPr id="3" name="內容版面配置區 2"/>
          <p:cNvSpPr>
            <a:spLocks noGrp="1"/>
          </p:cNvSpPr>
          <p:nvPr>
            <p:ph idx="1"/>
          </p:nvPr>
        </p:nvSpPr>
        <p:spPr/>
        <p:txBody>
          <a:bodyPr/>
          <a:lstStyle/>
          <a:p>
            <a:r>
              <a:rPr lang="en-US" altLang="zh-TW" dirty="0"/>
              <a:t>IN </a:t>
            </a:r>
            <a:r>
              <a:rPr lang="zh-TW" altLang="en-US" dirty="0"/>
              <a:t>搭配 </a:t>
            </a:r>
            <a:r>
              <a:rPr lang="en-US" altLang="zh-TW" dirty="0"/>
              <a:t>WHERE </a:t>
            </a:r>
            <a:r>
              <a:rPr lang="zh-TW" altLang="en-US" dirty="0"/>
              <a:t>子句可以用來限定必需符合某些欄位值為條件來搜尋資料表中的特定資料。</a:t>
            </a:r>
            <a:endParaRPr lang="en-US" altLang="zh-TW" dirty="0"/>
          </a:p>
          <a:p>
            <a:r>
              <a:rPr lang="en-US" altLang="zh-TW" b="1" dirty="0"/>
              <a:t>SELECT</a:t>
            </a:r>
            <a:r>
              <a:rPr lang="en-US" altLang="zh-TW" dirty="0"/>
              <a:t> table_column1, table_column2, table_column3... </a:t>
            </a:r>
            <a:r>
              <a:rPr lang="en-US" altLang="zh-TW" b="1" dirty="0"/>
              <a:t>FROM</a:t>
            </a:r>
            <a:r>
              <a:rPr lang="en-US" altLang="zh-TW" dirty="0"/>
              <a:t> </a:t>
            </a:r>
            <a:r>
              <a:rPr lang="en-US" altLang="zh-TW" dirty="0" err="1"/>
              <a:t>table_name</a:t>
            </a:r>
            <a:r>
              <a:rPr lang="en-US" altLang="zh-TW" dirty="0"/>
              <a:t> </a:t>
            </a:r>
            <a:r>
              <a:rPr lang="en-US" altLang="zh-TW" b="1" dirty="0"/>
              <a:t>WHERE</a:t>
            </a:r>
            <a:r>
              <a:rPr lang="en-US" altLang="zh-TW" dirty="0"/>
              <a:t> </a:t>
            </a:r>
            <a:r>
              <a:rPr lang="en-US" altLang="zh-TW" dirty="0" err="1"/>
              <a:t>column_name</a:t>
            </a:r>
            <a:r>
              <a:rPr lang="en-US" altLang="zh-TW" dirty="0"/>
              <a:t> </a:t>
            </a:r>
            <a:r>
              <a:rPr lang="en-US" altLang="zh-TW" b="1" dirty="0"/>
              <a:t>IN</a:t>
            </a:r>
            <a:r>
              <a:rPr lang="en-US" altLang="zh-TW" dirty="0"/>
              <a:t> (value1, value2, value3...);</a:t>
            </a:r>
            <a:endParaRPr lang="zh-TW" altLang="en-US" dirty="0"/>
          </a:p>
        </p:txBody>
      </p:sp>
    </p:spTree>
    <p:extLst>
      <p:ext uri="{BB962C8B-B14F-4D97-AF65-F5344CB8AC3E}">
        <p14:creationId xmlns:p14="http://schemas.microsoft.com/office/powerpoint/2010/main" val="223928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a:t>
            </a:r>
            <a:endParaRPr lang="zh-TW" altLang="en-US" dirty="0"/>
          </a:p>
        </p:txBody>
      </p:sp>
      <p:pic>
        <p:nvPicPr>
          <p:cNvPr id="4" name="內容版面配置區 3" descr="畫面剪輯"/>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1988840"/>
            <a:ext cx="8140043" cy="2059929"/>
          </a:xfrm>
        </p:spPr>
      </p:pic>
      <p:sp>
        <p:nvSpPr>
          <p:cNvPr id="5" name="文字方塊 4"/>
          <p:cNvSpPr txBox="1"/>
          <p:nvPr/>
        </p:nvSpPr>
        <p:spPr>
          <a:xfrm>
            <a:off x="2195736" y="4220740"/>
            <a:ext cx="4608512" cy="369332"/>
          </a:xfrm>
          <a:prstGeom prst="rect">
            <a:avLst/>
          </a:prstGeom>
          <a:noFill/>
        </p:spPr>
        <p:txBody>
          <a:bodyPr wrap="square" rtlCol="0">
            <a:spAutoFit/>
          </a:bodyPr>
          <a:lstStyle/>
          <a:p>
            <a:pPr algn="ctr"/>
            <a:r>
              <a:rPr lang="en-US" altLang="zh-TW" dirty="0"/>
              <a:t>customers</a:t>
            </a:r>
            <a:endParaRPr lang="zh-TW" altLang="en-US" dirty="0"/>
          </a:p>
        </p:txBody>
      </p:sp>
    </p:spTree>
    <p:extLst>
      <p:ext uri="{BB962C8B-B14F-4D97-AF65-F5344CB8AC3E}">
        <p14:creationId xmlns:p14="http://schemas.microsoft.com/office/powerpoint/2010/main" val="1734363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26CDE3-484D-462B-A0B6-826DCC7DB322}"/>
              </a:ext>
            </a:extLst>
          </p:cNvPr>
          <p:cNvSpPr>
            <a:spLocks noGrp="1"/>
          </p:cNvSpPr>
          <p:nvPr>
            <p:ph type="title"/>
          </p:nvPr>
        </p:nvSpPr>
        <p:spPr/>
        <p:txBody>
          <a:bodyPr/>
          <a:lstStyle/>
          <a:p>
            <a:r>
              <a:rPr lang="zh-TW" altLang="en-US" dirty="0"/>
              <a:t>講師資訊</a:t>
            </a:r>
          </a:p>
        </p:txBody>
      </p:sp>
      <p:sp>
        <p:nvSpPr>
          <p:cNvPr id="3" name="內容版面配置區 2">
            <a:extLst>
              <a:ext uri="{FF2B5EF4-FFF2-40B4-BE49-F238E27FC236}">
                <a16:creationId xmlns:a16="http://schemas.microsoft.com/office/drawing/2014/main" id="{510BF08D-B8A4-4E71-9892-52E140B07E0B}"/>
              </a:ext>
            </a:extLst>
          </p:cNvPr>
          <p:cNvSpPr>
            <a:spLocks noGrp="1"/>
          </p:cNvSpPr>
          <p:nvPr>
            <p:ph idx="1"/>
          </p:nvPr>
        </p:nvSpPr>
        <p:spPr/>
        <p:txBody>
          <a:bodyPr>
            <a:normAutofit/>
          </a:bodyPr>
          <a:lstStyle/>
          <a:p>
            <a:r>
              <a:rPr lang="zh-TW" altLang="en-US" sz="1600" dirty="0"/>
              <a:t>姓名：廖柏瑜</a:t>
            </a:r>
            <a:endParaRPr lang="en-US" altLang="zh-TW" sz="1600" dirty="0"/>
          </a:p>
          <a:p>
            <a:r>
              <a:rPr lang="zh-TW" altLang="en-US" sz="1600" dirty="0"/>
              <a:t>學歷  </a:t>
            </a:r>
            <a:endParaRPr lang="en-US" altLang="zh-TW" sz="1600" dirty="0"/>
          </a:p>
          <a:p>
            <a:pPr lvl="1"/>
            <a:r>
              <a:rPr lang="zh-TW" altLang="en-US" sz="1200" dirty="0"/>
              <a:t>逢甲大學資訊工程學士</a:t>
            </a:r>
            <a:r>
              <a:rPr lang="en-US" altLang="zh-TW" sz="1200" dirty="0"/>
              <a:t>2018</a:t>
            </a:r>
            <a:r>
              <a:rPr lang="zh-TW" altLang="en-US" sz="1200" dirty="0"/>
              <a:t>年</a:t>
            </a:r>
            <a:r>
              <a:rPr lang="en-US" altLang="zh-TW" sz="1200" dirty="0"/>
              <a:t>6</a:t>
            </a:r>
            <a:r>
              <a:rPr lang="zh-TW" altLang="en-US" sz="1200" dirty="0"/>
              <a:t>月畢業</a:t>
            </a:r>
            <a:endParaRPr lang="en-US" altLang="zh-TW" sz="1200" dirty="0"/>
          </a:p>
          <a:p>
            <a:pPr lvl="1"/>
            <a:r>
              <a:rPr lang="zh-TW" altLang="en-US" sz="1200" dirty="0"/>
              <a:t>逢甲大學資訊工程碩士</a:t>
            </a:r>
            <a:r>
              <a:rPr lang="en-US" altLang="zh-TW" sz="1200" dirty="0"/>
              <a:t>2019</a:t>
            </a:r>
            <a:r>
              <a:rPr lang="zh-TW" altLang="en-US" sz="1200" dirty="0"/>
              <a:t>年</a:t>
            </a:r>
            <a:r>
              <a:rPr lang="en-US" altLang="zh-TW" sz="1200" dirty="0"/>
              <a:t>12</a:t>
            </a:r>
            <a:r>
              <a:rPr lang="zh-TW" altLang="en-US" sz="1200" dirty="0"/>
              <a:t>月畢業</a:t>
            </a:r>
            <a:endParaRPr lang="en-US" altLang="zh-TW" sz="1200" dirty="0"/>
          </a:p>
          <a:p>
            <a:r>
              <a:rPr lang="zh-TW" altLang="en-US" sz="1600" dirty="0"/>
              <a:t>比賽經歷</a:t>
            </a:r>
            <a:endParaRPr lang="en-US" altLang="zh-TW" sz="1600" dirty="0"/>
          </a:p>
          <a:p>
            <a:pPr lvl="1"/>
            <a:r>
              <a:rPr lang="en-US" altLang="zh-TW" sz="1200" dirty="0"/>
              <a:t>1. 2017 the 13</a:t>
            </a:r>
            <a:r>
              <a:rPr lang="en-US" altLang="zh-TW" sz="1200" baseline="30000" dirty="0"/>
              <a:t>th</a:t>
            </a:r>
            <a:r>
              <a:rPr lang="en-US" altLang="zh-TW" sz="1200" dirty="0"/>
              <a:t> International CDIO academy competition</a:t>
            </a:r>
          </a:p>
          <a:p>
            <a:pPr lvl="1"/>
            <a:r>
              <a:rPr lang="en-US" altLang="zh-TW" sz="1200" dirty="0"/>
              <a:t>2. 2018</a:t>
            </a:r>
            <a:r>
              <a:rPr lang="zh-TW" altLang="en-US" sz="1200" dirty="0"/>
              <a:t>年</a:t>
            </a:r>
            <a:r>
              <a:rPr lang="en-US" altLang="zh-TW" sz="1200" dirty="0"/>
              <a:t>FIRA</a:t>
            </a:r>
            <a:r>
              <a:rPr lang="zh-TW" altLang="en-US" sz="1200" dirty="0"/>
              <a:t>世界盃智慧機器人運動大賽</a:t>
            </a:r>
            <a:r>
              <a:rPr lang="en-US" altLang="zh-TW" sz="1200" dirty="0" err="1"/>
              <a:t>AndroSot</a:t>
            </a:r>
            <a:r>
              <a:rPr lang="en-US" altLang="zh-TW" sz="1200" dirty="0"/>
              <a:t> Challenge</a:t>
            </a:r>
            <a:r>
              <a:rPr lang="zh-TW" altLang="en-US" sz="1200" dirty="0"/>
              <a:t>第五名</a:t>
            </a:r>
            <a:endParaRPr lang="en-US" altLang="zh-TW" sz="1200" dirty="0"/>
          </a:p>
          <a:p>
            <a:pPr lvl="1"/>
            <a:r>
              <a:rPr lang="en-US" altLang="zh-TW" sz="1200" dirty="0"/>
              <a:t>3.</a:t>
            </a:r>
            <a:r>
              <a:rPr lang="zh-TW" altLang="en-US" sz="1200" dirty="0"/>
              <a:t> </a:t>
            </a:r>
            <a:r>
              <a:rPr lang="en-US" altLang="zh-TW" sz="1200" dirty="0"/>
              <a:t>2018</a:t>
            </a:r>
            <a:r>
              <a:rPr lang="zh-TW" altLang="en-US" sz="1200" dirty="0"/>
              <a:t>年第三屆海峽兩岸青少年創客大賽 第三名</a:t>
            </a:r>
            <a:endParaRPr lang="en-US" altLang="zh-TW" sz="1200" dirty="0"/>
          </a:p>
          <a:p>
            <a:pPr lvl="1"/>
            <a:r>
              <a:rPr lang="en-US" altLang="zh-TW" sz="1200" dirty="0"/>
              <a:t>4.</a:t>
            </a:r>
            <a:r>
              <a:rPr lang="zh-TW" altLang="en-US" sz="1200" dirty="0"/>
              <a:t> </a:t>
            </a:r>
            <a:r>
              <a:rPr lang="en-US" altLang="zh-TW" sz="1200" dirty="0"/>
              <a:t>2019</a:t>
            </a:r>
            <a:r>
              <a:rPr lang="zh-TW" altLang="en-US" sz="1200" dirty="0"/>
              <a:t>年</a:t>
            </a:r>
            <a:r>
              <a:rPr lang="en-US" altLang="zh-TW" sz="1200" dirty="0"/>
              <a:t>APP</a:t>
            </a:r>
            <a:r>
              <a:rPr lang="zh-TW" altLang="en-US" sz="1200" dirty="0"/>
              <a:t>移動應用創新賽 佳作</a:t>
            </a:r>
            <a:endParaRPr lang="en-US" altLang="zh-TW" sz="1200" dirty="0"/>
          </a:p>
          <a:p>
            <a:pPr lvl="1"/>
            <a:r>
              <a:rPr lang="en-US" altLang="zh-TW" sz="1200" dirty="0"/>
              <a:t>5.</a:t>
            </a:r>
            <a:r>
              <a:rPr lang="zh-TW" altLang="en-US" sz="1200" dirty="0"/>
              <a:t> </a:t>
            </a:r>
            <a:r>
              <a:rPr lang="en-US" altLang="zh-TW" sz="1200" dirty="0"/>
              <a:t>2019</a:t>
            </a:r>
            <a:r>
              <a:rPr lang="zh-TW" altLang="en-US" sz="1200" dirty="0"/>
              <a:t>年大聯大第三屆創新設計大賽 複賽</a:t>
            </a:r>
            <a:endParaRPr lang="en-US" altLang="zh-TW" sz="1200" dirty="0"/>
          </a:p>
          <a:p>
            <a:pPr lvl="1"/>
            <a:r>
              <a:rPr lang="en-US" altLang="zh-TW" sz="1200" dirty="0"/>
              <a:t>6.</a:t>
            </a:r>
            <a:r>
              <a:rPr lang="zh-TW" altLang="en-US" sz="1200" dirty="0"/>
              <a:t> </a:t>
            </a:r>
            <a:r>
              <a:rPr lang="en-US" altLang="zh-TW" sz="1200" dirty="0"/>
              <a:t>2019</a:t>
            </a:r>
            <a:r>
              <a:rPr lang="zh-TW" altLang="en-US" sz="1200" dirty="0"/>
              <a:t>年</a:t>
            </a:r>
            <a:r>
              <a:rPr lang="en-US" altLang="zh-TW" sz="1200" dirty="0"/>
              <a:t>FIRA</a:t>
            </a:r>
            <a:r>
              <a:rPr lang="zh-TW" altLang="en-US" sz="1200" dirty="0"/>
              <a:t>世界盃智慧機器人運動大賽</a:t>
            </a:r>
            <a:r>
              <a:rPr lang="en-US" altLang="zh-TW" sz="1200" dirty="0" err="1"/>
              <a:t>AndroSot</a:t>
            </a:r>
            <a:r>
              <a:rPr lang="en-US" altLang="zh-TW" sz="1200" dirty="0"/>
              <a:t> Challenge</a:t>
            </a:r>
            <a:r>
              <a:rPr lang="zh-TW" altLang="en-US" sz="1200" dirty="0"/>
              <a:t> </a:t>
            </a:r>
            <a:r>
              <a:rPr lang="en-US" altLang="zh-TW" sz="1200" dirty="0"/>
              <a:t>Free Kick </a:t>
            </a:r>
            <a:r>
              <a:rPr lang="zh-TW" altLang="en-US" sz="1200" dirty="0"/>
              <a:t>第五名</a:t>
            </a:r>
            <a:endParaRPr lang="en-US" altLang="zh-TW" sz="1200" dirty="0"/>
          </a:p>
          <a:p>
            <a:pPr lvl="1"/>
            <a:r>
              <a:rPr lang="en-US" altLang="zh-TW" sz="1200" dirty="0"/>
              <a:t>7. 2019</a:t>
            </a:r>
            <a:r>
              <a:rPr lang="zh-TW" altLang="en-US" sz="1200" dirty="0"/>
              <a:t>年</a:t>
            </a:r>
            <a:r>
              <a:rPr lang="en-US" altLang="zh-TW" sz="1200" dirty="0"/>
              <a:t>FIRA</a:t>
            </a:r>
            <a:r>
              <a:rPr lang="zh-TW" altLang="en-US" sz="1200" dirty="0"/>
              <a:t>世界盃智慧機器人運動大賽</a:t>
            </a:r>
            <a:r>
              <a:rPr lang="en-US" altLang="zh-TW" sz="1200" dirty="0" err="1"/>
              <a:t>AndroSot</a:t>
            </a:r>
            <a:r>
              <a:rPr lang="en-US" altLang="zh-TW" sz="1200" dirty="0"/>
              <a:t> Challenge</a:t>
            </a:r>
            <a:r>
              <a:rPr lang="zh-TW" altLang="en-US" sz="1200" dirty="0"/>
              <a:t> </a:t>
            </a:r>
            <a:r>
              <a:rPr lang="en-US" altLang="zh-TW" sz="1200" dirty="0"/>
              <a:t>Free Kick </a:t>
            </a:r>
            <a:r>
              <a:rPr lang="zh-TW" altLang="en-US" sz="1200" dirty="0"/>
              <a:t>第五名</a:t>
            </a:r>
            <a:endParaRPr lang="en-US" altLang="zh-TW" sz="1200" dirty="0"/>
          </a:p>
          <a:p>
            <a:pPr lvl="1"/>
            <a:r>
              <a:rPr lang="en-US" altLang="zh-TW" sz="1200" dirty="0"/>
              <a:t>8.</a:t>
            </a:r>
            <a:r>
              <a:rPr lang="zh-TW" altLang="en-US" sz="1200" dirty="0"/>
              <a:t> </a:t>
            </a:r>
            <a:r>
              <a:rPr lang="en-US" altLang="zh-TW" sz="1200" dirty="0"/>
              <a:t>2019</a:t>
            </a:r>
            <a:r>
              <a:rPr lang="zh-TW" altLang="en-US" sz="1200" dirty="0"/>
              <a:t>年</a:t>
            </a:r>
            <a:r>
              <a:rPr lang="en-US" altLang="zh-TW" sz="1200" dirty="0"/>
              <a:t>IDEAS</a:t>
            </a:r>
            <a:r>
              <a:rPr lang="zh-TW" altLang="en-US" sz="1200" dirty="0"/>
              <a:t> </a:t>
            </a:r>
            <a:r>
              <a:rPr lang="en-US" altLang="zh-TW" sz="1200" dirty="0"/>
              <a:t>SHOW</a:t>
            </a:r>
            <a:r>
              <a:rPr lang="zh-TW" altLang="en-US" sz="1200" dirty="0"/>
              <a:t> </a:t>
            </a:r>
            <a:r>
              <a:rPr lang="en-US" altLang="zh-TW" sz="1200" dirty="0"/>
              <a:t>x AI</a:t>
            </a:r>
            <a:r>
              <a:rPr lang="zh-TW" altLang="en-US" sz="1200" dirty="0"/>
              <a:t>商品影像</a:t>
            </a:r>
            <a:r>
              <a:rPr lang="en-US" altLang="zh-TW" sz="1200" dirty="0"/>
              <a:t>AI</a:t>
            </a:r>
            <a:r>
              <a:rPr lang="zh-TW" altLang="en-US" sz="1200" dirty="0"/>
              <a:t>辨識競賽 複賽</a:t>
            </a:r>
            <a:endParaRPr lang="en-US" altLang="zh-TW" sz="1200" dirty="0"/>
          </a:p>
          <a:p>
            <a:r>
              <a:rPr lang="zh-TW" altLang="en-US" sz="1600" dirty="0"/>
              <a:t>目前任職於逢甲大學人工智慧研究中心 擔任機器學習工程師</a:t>
            </a:r>
            <a:endParaRPr lang="en-US" altLang="zh-TW" sz="1200" dirty="0"/>
          </a:p>
          <a:p>
            <a:endParaRPr lang="en-US" altLang="zh-TW" sz="1600" dirty="0"/>
          </a:p>
          <a:p>
            <a:endParaRPr lang="zh-TW" altLang="en-US" sz="1600" dirty="0"/>
          </a:p>
        </p:txBody>
      </p:sp>
      <p:pic>
        <p:nvPicPr>
          <p:cNvPr id="4" name="圖片 3">
            <a:extLst>
              <a:ext uri="{FF2B5EF4-FFF2-40B4-BE49-F238E27FC236}">
                <a16:creationId xmlns:a16="http://schemas.microsoft.com/office/drawing/2014/main" id="{97201465-B31C-43E1-955F-8FD2CC21A3AC}"/>
              </a:ext>
            </a:extLst>
          </p:cNvPr>
          <p:cNvPicPr>
            <a:picLocks noChangeAspect="1"/>
          </p:cNvPicPr>
          <p:nvPr/>
        </p:nvPicPr>
        <p:blipFill rotWithShape="1">
          <a:blip r:embed="rId2"/>
          <a:srcRect l="32969" t="35023" r="1" b="11481"/>
          <a:stretch/>
        </p:blipFill>
        <p:spPr>
          <a:xfrm rot="5400000">
            <a:off x="5948937" y="2712171"/>
            <a:ext cx="3184916" cy="1906342"/>
          </a:xfrm>
          <a:prstGeom prst="rect">
            <a:avLst/>
          </a:prstGeom>
        </p:spPr>
      </p:pic>
    </p:spTree>
    <p:extLst>
      <p:ext uri="{BB962C8B-B14F-4D97-AF65-F5344CB8AC3E}">
        <p14:creationId xmlns:p14="http://schemas.microsoft.com/office/powerpoint/2010/main" val="1262614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a:t>
            </a:r>
            <a:endParaRPr lang="zh-TW" altLang="en-US" dirty="0"/>
          </a:p>
        </p:txBody>
      </p:sp>
      <p:sp>
        <p:nvSpPr>
          <p:cNvPr id="3" name="內容版面配置區 2"/>
          <p:cNvSpPr>
            <a:spLocks noGrp="1"/>
          </p:cNvSpPr>
          <p:nvPr>
            <p:ph idx="1"/>
          </p:nvPr>
        </p:nvSpPr>
        <p:spPr/>
        <p:txBody>
          <a:bodyPr/>
          <a:lstStyle/>
          <a:p>
            <a:r>
              <a:rPr lang="en-US" altLang="zh-TW" b="1" dirty="0"/>
              <a:t>SELECT</a:t>
            </a:r>
            <a:r>
              <a:rPr lang="en-US" altLang="zh-TW" dirty="0"/>
              <a:t> * </a:t>
            </a:r>
            <a:r>
              <a:rPr lang="en-US" altLang="zh-TW" b="1" dirty="0"/>
              <a:t>FROM</a:t>
            </a:r>
            <a:r>
              <a:rPr lang="en-US" altLang="zh-TW" dirty="0"/>
              <a:t> customers </a:t>
            </a:r>
            <a:r>
              <a:rPr lang="en-US" altLang="zh-TW" b="1" dirty="0"/>
              <a:t>WHERE</a:t>
            </a:r>
            <a:r>
              <a:rPr lang="en-US" altLang="zh-TW" dirty="0"/>
              <a:t> </a:t>
            </a:r>
            <a:r>
              <a:rPr lang="en-US" altLang="zh-TW" b="1" dirty="0"/>
              <a:t>Name</a:t>
            </a:r>
            <a:r>
              <a:rPr lang="en-US" altLang="zh-TW" dirty="0"/>
              <a:t> </a:t>
            </a:r>
            <a:r>
              <a:rPr lang="en-US" altLang="zh-TW" b="1" dirty="0"/>
              <a:t>IN</a:t>
            </a:r>
            <a:r>
              <a:rPr lang="en-US" altLang="zh-TW" dirty="0"/>
              <a:t> ('</a:t>
            </a:r>
            <a:r>
              <a:rPr lang="zh-TW" altLang="en-US" dirty="0"/>
              <a:t>張一</a:t>
            </a:r>
            <a:r>
              <a:rPr lang="en-US" altLang="zh-TW" dirty="0"/>
              <a:t>', '</a:t>
            </a:r>
            <a:r>
              <a:rPr lang="zh-TW" altLang="en-US" dirty="0"/>
              <a:t>李三</a:t>
            </a:r>
            <a:r>
              <a:rPr lang="en-US" altLang="zh-TW" dirty="0"/>
              <a:t>');</a:t>
            </a:r>
            <a:endParaRPr lang="zh-TW" altLang="en-US" dirty="0"/>
          </a:p>
        </p:txBody>
      </p:sp>
      <p:pic>
        <p:nvPicPr>
          <p:cNvPr id="4" name="圖片 3"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3573016"/>
            <a:ext cx="7049484" cy="1362265"/>
          </a:xfrm>
          <a:prstGeom prst="rect">
            <a:avLst/>
          </a:prstGeom>
        </p:spPr>
      </p:pic>
    </p:spTree>
    <p:extLst>
      <p:ext uri="{BB962C8B-B14F-4D97-AF65-F5344CB8AC3E}">
        <p14:creationId xmlns:p14="http://schemas.microsoft.com/office/powerpoint/2010/main" val="425463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試試下列指令</a:t>
            </a:r>
          </a:p>
        </p:txBody>
      </p:sp>
      <p:sp>
        <p:nvSpPr>
          <p:cNvPr id="3" name="內容版面配置區 2"/>
          <p:cNvSpPr>
            <a:spLocks noGrp="1"/>
          </p:cNvSpPr>
          <p:nvPr>
            <p:ph idx="1"/>
          </p:nvPr>
        </p:nvSpPr>
        <p:spPr/>
        <p:txBody>
          <a:bodyPr>
            <a:normAutofit/>
          </a:bodyPr>
          <a:lstStyle/>
          <a:p>
            <a:r>
              <a:rPr lang="en-US" altLang="zh-TW" dirty="0"/>
              <a:t>SELECT</a:t>
            </a:r>
            <a:r>
              <a:rPr lang="zh-TW" altLang="en-US" dirty="0"/>
              <a:t> </a:t>
            </a:r>
            <a:r>
              <a:rPr lang="en-US" altLang="zh-TW" dirty="0"/>
              <a:t> * FROM </a:t>
            </a:r>
            <a:r>
              <a:rPr lang="en-US" altLang="zh-TW" i="1" dirty="0"/>
              <a:t>Customers </a:t>
            </a:r>
            <a:r>
              <a:rPr lang="en-US" altLang="zh-TW" dirty="0"/>
              <a:t>WHERE </a:t>
            </a:r>
            <a:r>
              <a:rPr lang="en-US" altLang="zh-TW" i="1" dirty="0"/>
              <a:t>Country</a:t>
            </a:r>
            <a:r>
              <a:rPr lang="en-US" altLang="zh-TW" dirty="0"/>
              <a:t> = 'Mexico';</a:t>
            </a:r>
          </a:p>
          <a:p>
            <a:pPr lvl="1"/>
            <a:r>
              <a:rPr lang="zh-TW" altLang="en-US" dirty="0"/>
              <a:t>如果把</a:t>
            </a:r>
            <a:r>
              <a:rPr lang="en-US" altLang="zh-TW" dirty="0"/>
              <a:t> = </a:t>
            </a:r>
            <a:r>
              <a:rPr lang="zh-TW" altLang="en-US" dirty="0"/>
              <a:t>換成</a:t>
            </a:r>
            <a:r>
              <a:rPr lang="en-US" altLang="zh-TW" dirty="0"/>
              <a:t> &lt;&gt; </a:t>
            </a:r>
            <a:r>
              <a:rPr lang="zh-TW" altLang="en-US" dirty="0"/>
              <a:t>會如何？</a:t>
            </a:r>
            <a:endParaRPr lang="en-US" altLang="zh-TW" dirty="0"/>
          </a:p>
          <a:p>
            <a:r>
              <a:rPr lang="en-US" altLang="zh-TW" dirty="0"/>
              <a:t>SELECT * FROM </a:t>
            </a:r>
            <a:r>
              <a:rPr lang="en-US" altLang="zh-TW" i="1" dirty="0"/>
              <a:t>Customers </a:t>
            </a:r>
            <a:r>
              <a:rPr lang="en-US" altLang="zh-TW" dirty="0"/>
              <a:t>WHERE </a:t>
            </a:r>
            <a:r>
              <a:rPr lang="en-US" altLang="zh-TW" i="1" dirty="0"/>
              <a:t>Country </a:t>
            </a:r>
            <a:r>
              <a:rPr lang="en-US" altLang="zh-TW" dirty="0"/>
              <a:t>IN ('Spain', 'Italy');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F6370E-2405-4F3E-87C2-BA152A90CD52}"/>
              </a:ext>
            </a:extLst>
          </p:cNvPr>
          <p:cNvSpPr>
            <a:spLocks noGrp="1"/>
          </p:cNvSpPr>
          <p:nvPr>
            <p:ph type="title"/>
          </p:nvPr>
        </p:nvSpPr>
        <p:spPr/>
        <p:txBody>
          <a:bodyPr/>
          <a:lstStyle/>
          <a:p>
            <a:r>
              <a:rPr lang="en-US" altLang="zh-TW" dirty="0"/>
              <a:t>BETWEEN</a:t>
            </a:r>
            <a:endParaRPr lang="zh-TW" altLang="en-US" dirty="0"/>
          </a:p>
        </p:txBody>
      </p:sp>
      <p:sp>
        <p:nvSpPr>
          <p:cNvPr id="3" name="內容版面配置區 2">
            <a:extLst>
              <a:ext uri="{FF2B5EF4-FFF2-40B4-BE49-F238E27FC236}">
                <a16:creationId xmlns:a16="http://schemas.microsoft.com/office/drawing/2014/main" id="{766E447B-F63A-4DE9-897B-D6500B26F3F6}"/>
              </a:ext>
            </a:extLst>
          </p:cNvPr>
          <p:cNvSpPr>
            <a:spLocks noGrp="1"/>
          </p:cNvSpPr>
          <p:nvPr>
            <p:ph idx="1"/>
          </p:nvPr>
        </p:nvSpPr>
        <p:spPr/>
        <p:txBody>
          <a:bodyPr/>
          <a:lstStyle/>
          <a:p>
            <a:r>
              <a:rPr lang="en-US" altLang="zh-TW" dirty="0"/>
              <a:t>BETWEEN </a:t>
            </a:r>
            <a:r>
              <a:rPr lang="zh-TW" altLang="en-US" dirty="0"/>
              <a:t>則是用來限定依某範圍內連續的值作為條件來搜尋資料表中的特定資料。</a:t>
            </a:r>
            <a:endParaRPr lang="en-US" altLang="zh-TW" dirty="0"/>
          </a:p>
          <a:p>
            <a:r>
              <a:rPr lang="zh-TW" altLang="en-US" dirty="0"/>
              <a:t>簡單來說，就是包含兩個條件中間，如薪水介於</a:t>
            </a:r>
            <a:r>
              <a:rPr lang="en-US" altLang="zh-TW" dirty="0"/>
              <a:t>10</a:t>
            </a:r>
            <a:r>
              <a:rPr lang="zh-TW" altLang="en-US" dirty="0"/>
              <a:t>到</a:t>
            </a:r>
            <a:r>
              <a:rPr lang="en-US" altLang="zh-TW" dirty="0"/>
              <a:t>30</a:t>
            </a:r>
            <a:r>
              <a:rPr lang="zh-TW" altLang="en-US" dirty="0"/>
              <a:t>元之間</a:t>
            </a:r>
          </a:p>
        </p:txBody>
      </p:sp>
    </p:spTree>
    <p:extLst>
      <p:ext uri="{BB962C8B-B14F-4D97-AF65-F5344CB8AC3E}">
        <p14:creationId xmlns:p14="http://schemas.microsoft.com/office/powerpoint/2010/main" val="3363378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998782-C376-4388-B02A-9F7104553DD0}"/>
              </a:ext>
            </a:extLst>
          </p:cNvPr>
          <p:cNvSpPr>
            <a:spLocks noGrp="1"/>
          </p:cNvSpPr>
          <p:nvPr>
            <p:ph type="title"/>
          </p:nvPr>
        </p:nvSpPr>
        <p:spPr/>
        <p:txBody>
          <a:bodyPr/>
          <a:lstStyle/>
          <a:p>
            <a:r>
              <a:rPr lang="en-US" altLang="zh-TW" dirty="0"/>
              <a:t>BETWEEN</a:t>
            </a:r>
            <a:endParaRPr lang="zh-TW" altLang="en-US" dirty="0"/>
          </a:p>
        </p:txBody>
      </p:sp>
      <p:sp>
        <p:nvSpPr>
          <p:cNvPr id="3" name="內容版面配置區 2">
            <a:extLst>
              <a:ext uri="{FF2B5EF4-FFF2-40B4-BE49-F238E27FC236}">
                <a16:creationId xmlns:a16="http://schemas.microsoft.com/office/drawing/2014/main" id="{15D08FFC-D062-4A4C-9500-8A1825E6390F}"/>
              </a:ext>
            </a:extLst>
          </p:cNvPr>
          <p:cNvSpPr>
            <a:spLocks noGrp="1"/>
          </p:cNvSpPr>
          <p:nvPr>
            <p:ph idx="1"/>
          </p:nvPr>
        </p:nvSpPr>
        <p:spPr/>
        <p:txBody>
          <a:bodyPr/>
          <a:lstStyle/>
          <a:p>
            <a:r>
              <a:rPr lang="zh-TW" altLang="en-US" dirty="0"/>
              <a:t>選取</a:t>
            </a:r>
            <a:r>
              <a:rPr lang="en-US" altLang="zh-TW" dirty="0"/>
              <a:t>Quantity</a:t>
            </a:r>
            <a:r>
              <a:rPr lang="zh-TW" altLang="en-US" dirty="0"/>
              <a:t>介於</a:t>
            </a:r>
            <a:r>
              <a:rPr lang="en-US" altLang="zh-TW" dirty="0"/>
              <a:t>1000</a:t>
            </a:r>
            <a:r>
              <a:rPr lang="zh-TW" altLang="en-US" dirty="0"/>
              <a:t>至</a:t>
            </a:r>
            <a:r>
              <a:rPr lang="en-US" altLang="zh-TW" dirty="0"/>
              <a:t>4000</a:t>
            </a:r>
            <a:r>
              <a:rPr lang="zh-TW" altLang="en-US" dirty="0"/>
              <a:t>之間</a:t>
            </a:r>
            <a:endParaRPr lang="en-US" altLang="zh-TW" dirty="0"/>
          </a:p>
          <a:p>
            <a:r>
              <a:rPr lang="en-US" altLang="zh-TW" b="1" dirty="0"/>
              <a:t>SELECT</a:t>
            </a:r>
            <a:r>
              <a:rPr lang="en-US" altLang="zh-TW" dirty="0"/>
              <a:t> * </a:t>
            </a:r>
            <a:r>
              <a:rPr lang="en-US" altLang="zh-TW" b="1" dirty="0"/>
              <a:t>FROM</a:t>
            </a:r>
            <a:r>
              <a:rPr lang="en-US" altLang="zh-TW" dirty="0"/>
              <a:t> customers </a:t>
            </a:r>
            <a:r>
              <a:rPr lang="en-US" altLang="zh-TW" b="1" dirty="0"/>
              <a:t>WHERE</a:t>
            </a:r>
            <a:r>
              <a:rPr lang="en-US" altLang="zh-TW" dirty="0"/>
              <a:t> Quantity </a:t>
            </a:r>
            <a:r>
              <a:rPr lang="en-US" altLang="zh-TW" b="1" dirty="0"/>
              <a:t>BETWEEN</a:t>
            </a:r>
            <a:r>
              <a:rPr lang="en-US" altLang="zh-TW" dirty="0"/>
              <a:t> 1000 </a:t>
            </a:r>
            <a:r>
              <a:rPr lang="en-US" altLang="zh-TW" b="1" dirty="0"/>
              <a:t>AND</a:t>
            </a:r>
            <a:r>
              <a:rPr lang="en-US" altLang="zh-TW" dirty="0"/>
              <a:t> 4000;</a:t>
            </a:r>
            <a:endParaRPr lang="zh-TW" altLang="en-US" dirty="0"/>
          </a:p>
        </p:txBody>
      </p:sp>
      <p:sp>
        <p:nvSpPr>
          <p:cNvPr id="5" name="文字方塊 4">
            <a:extLst>
              <a:ext uri="{FF2B5EF4-FFF2-40B4-BE49-F238E27FC236}">
                <a16:creationId xmlns:a16="http://schemas.microsoft.com/office/drawing/2014/main" id="{23E2ECBA-FCD9-4958-82EF-96A3E7EF63A0}"/>
              </a:ext>
            </a:extLst>
          </p:cNvPr>
          <p:cNvSpPr txBox="1"/>
          <p:nvPr/>
        </p:nvSpPr>
        <p:spPr>
          <a:xfrm>
            <a:off x="2013954" y="5974045"/>
            <a:ext cx="4608512" cy="369332"/>
          </a:xfrm>
          <a:prstGeom prst="rect">
            <a:avLst/>
          </a:prstGeom>
          <a:noFill/>
        </p:spPr>
        <p:txBody>
          <a:bodyPr wrap="square" rtlCol="0">
            <a:spAutoFit/>
          </a:bodyPr>
          <a:lstStyle/>
          <a:p>
            <a:pPr algn="ctr"/>
            <a:r>
              <a:rPr lang="en-US" altLang="zh-TW" dirty="0"/>
              <a:t>customers</a:t>
            </a:r>
            <a:endParaRPr lang="zh-TW" altLang="en-US" dirty="0"/>
          </a:p>
        </p:txBody>
      </p:sp>
      <p:pic>
        <p:nvPicPr>
          <p:cNvPr id="7" name="圖片 6" descr="一張含有 螢幕擷取畫面 的圖片&#10;&#10;自動產生的描述">
            <a:extLst>
              <a:ext uri="{FF2B5EF4-FFF2-40B4-BE49-F238E27FC236}">
                <a16:creationId xmlns:a16="http://schemas.microsoft.com/office/drawing/2014/main" id="{410BEAEB-6510-462B-8B2A-04989D890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232" y="4225183"/>
            <a:ext cx="6887536" cy="1657581"/>
          </a:xfrm>
          <a:prstGeom prst="rect">
            <a:avLst/>
          </a:prstGeom>
        </p:spPr>
      </p:pic>
      <p:pic>
        <p:nvPicPr>
          <p:cNvPr id="9" name="圖片 8" descr="一張含有 螢幕擷取畫面 的圖片&#10;&#10;自動產生的描述">
            <a:extLst>
              <a:ext uri="{FF2B5EF4-FFF2-40B4-BE49-F238E27FC236}">
                <a16:creationId xmlns:a16="http://schemas.microsoft.com/office/drawing/2014/main" id="{ED233429-6E67-4F87-9DEA-A4F73F6F3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3" y="4297415"/>
            <a:ext cx="9005361" cy="1657580"/>
          </a:xfrm>
          <a:prstGeom prst="rect">
            <a:avLst/>
          </a:prstGeom>
        </p:spPr>
      </p:pic>
    </p:spTree>
    <p:extLst>
      <p:ext uri="{BB962C8B-B14F-4D97-AF65-F5344CB8AC3E}">
        <p14:creationId xmlns:p14="http://schemas.microsoft.com/office/powerpoint/2010/main" val="427883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試試下列指令</a:t>
            </a:r>
            <a:r>
              <a:rPr lang="en-US" altLang="zh-TW" dirty="0"/>
              <a:t> (cont.)</a:t>
            </a:r>
            <a:endParaRPr lang="zh-TW" altLang="en-US" dirty="0"/>
          </a:p>
        </p:txBody>
      </p:sp>
      <p:sp>
        <p:nvSpPr>
          <p:cNvPr id="3" name="內容版面配置區 2"/>
          <p:cNvSpPr>
            <a:spLocks noGrp="1"/>
          </p:cNvSpPr>
          <p:nvPr>
            <p:ph idx="1"/>
          </p:nvPr>
        </p:nvSpPr>
        <p:spPr/>
        <p:txBody>
          <a:bodyPr>
            <a:normAutofit/>
          </a:bodyPr>
          <a:lstStyle/>
          <a:p>
            <a:r>
              <a:rPr lang="en-US" altLang="zh-TW" dirty="0"/>
              <a:t>SELECT * FROM Orders WHERE </a:t>
            </a:r>
            <a:r>
              <a:rPr lang="en-US" altLang="zh-TW" dirty="0" err="1"/>
              <a:t>OrderID</a:t>
            </a:r>
            <a:r>
              <a:rPr lang="en-US" altLang="zh-TW" dirty="0"/>
              <a:t> BETWEEN 10260 AND 10270;</a:t>
            </a:r>
          </a:p>
          <a:p>
            <a:r>
              <a:rPr lang="en-US" altLang="zh-TW" dirty="0"/>
              <a:t>SELECT * FROM Orders WHERE </a:t>
            </a:r>
            <a:r>
              <a:rPr lang="en-US" altLang="zh-TW" dirty="0" err="1"/>
              <a:t>OrderDate</a:t>
            </a:r>
            <a:r>
              <a:rPr lang="en-US" altLang="zh-TW" dirty="0"/>
              <a:t> BETWEEN '1996-07-29' AND '1996-08-08';</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試試下列指令</a:t>
            </a:r>
          </a:p>
        </p:txBody>
      </p:sp>
      <p:sp>
        <p:nvSpPr>
          <p:cNvPr id="3" name="內容版面配置區 2"/>
          <p:cNvSpPr>
            <a:spLocks noGrp="1"/>
          </p:cNvSpPr>
          <p:nvPr>
            <p:ph idx="1"/>
          </p:nvPr>
        </p:nvSpPr>
        <p:spPr/>
        <p:txBody>
          <a:bodyPr/>
          <a:lstStyle/>
          <a:p>
            <a:r>
              <a:rPr lang="en-US" altLang="zh-TW" dirty="0"/>
              <a:t>SELECT * FROM Customers</a:t>
            </a:r>
            <a:br>
              <a:rPr lang="en-US" altLang="zh-TW" dirty="0"/>
            </a:br>
            <a:r>
              <a:rPr lang="en-US" altLang="zh-TW" dirty="0"/>
              <a:t>WHERE City LIKE 's%’;</a:t>
            </a:r>
          </a:p>
          <a:p>
            <a:r>
              <a:rPr lang="zh-TW" altLang="en-US" dirty="0"/>
              <a:t>搜尋</a:t>
            </a:r>
            <a:r>
              <a:rPr lang="en-US" altLang="zh-TW" dirty="0"/>
              <a:t>City</a:t>
            </a:r>
            <a:r>
              <a:rPr lang="zh-TW" altLang="en-US" dirty="0"/>
              <a:t>名稱以</a:t>
            </a:r>
            <a:r>
              <a:rPr lang="en-US" altLang="zh-TW" dirty="0"/>
              <a:t>s</a:t>
            </a:r>
            <a:r>
              <a:rPr lang="zh-TW" altLang="en-US" dirty="0"/>
              <a:t>為開頭</a:t>
            </a:r>
            <a:endParaRPr lang="en-US" altLang="zh-TW"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試試下列指令</a:t>
            </a:r>
          </a:p>
        </p:txBody>
      </p:sp>
      <p:sp>
        <p:nvSpPr>
          <p:cNvPr id="3" name="內容版面配置區 2"/>
          <p:cNvSpPr>
            <a:spLocks noGrp="1"/>
          </p:cNvSpPr>
          <p:nvPr>
            <p:ph idx="1"/>
          </p:nvPr>
        </p:nvSpPr>
        <p:spPr/>
        <p:txBody>
          <a:bodyPr/>
          <a:lstStyle/>
          <a:p>
            <a:r>
              <a:rPr lang="en-US" altLang="zh-TW" dirty="0"/>
              <a:t>SELECT * FROM Customers</a:t>
            </a:r>
            <a:br>
              <a:rPr lang="en-US" altLang="zh-TW" dirty="0"/>
            </a:br>
            <a:r>
              <a:rPr lang="en-US" altLang="zh-TW" dirty="0"/>
              <a:t>WHERE City LIKE '%s’;</a:t>
            </a:r>
          </a:p>
          <a:p>
            <a:r>
              <a:rPr lang="zh-TW" altLang="en-US" dirty="0"/>
              <a:t>搜尋</a:t>
            </a:r>
            <a:r>
              <a:rPr lang="en-US" altLang="zh-TW" dirty="0"/>
              <a:t>City</a:t>
            </a:r>
            <a:r>
              <a:rPr lang="zh-TW" altLang="en-US" dirty="0"/>
              <a:t>名稱以</a:t>
            </a:r>
            <a:r>
              <a:rPr lang="en-US" altLang="zh-TW" dirty="0"/>
              <a:t>s</a:t>
            </a:r>
            <a:r>
              <a:rPr lang="zh-TW" altLang="en-US" dirty="0"/>
              <a:t>為結尾</a:t>
            </a:r>
            <a:endParaRPr lang="en-US" altLang="zh-TW" dirty="0"/>
          </a:p>
          <a:p>
            <a:endParaRPr lang="en-US" altLang="zh-TW" dirty="0"/>
          </a:p>
        </p:txBody>
      </p:sp>
    </p:spTree>
    <p:extLst>
      <p:ext uri="{BB962C8B-B14F-4D97-AF65-F5344CB8AC3E}">
        <p14:creationId xmlns:p14="http://schemas.microsoft.com/office/powerpoint/2010/main" val="3599936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試試下列指令</a:t>
            </a:r>
          </a:p>
        </p:txBody>
      </p:sp>
      <p:sp>
        <p:nvSpPr>
          <p:cNvPr id="3" name="內容版面配置區 2"/>
          <p:cNvSpPr>
            <a:spLocks noGrp="1"/>
          </p:cNvSpPr>
          <p:nvPr>
            <p:ph idx="1"/>
          </p:nvPr>
        </p:nvSpPr>
        <p:spPr/>
        <p:txBody>
          <a:bodyPr/>
          <a:lstStyle/>
          <a:p>
            <a:r>
              <a:rPr lang="en-US" altLang="zh-TW" dirty="0"/>
              <a:t>SELECT * FROM Customers</a:t>
            </a:r>
            <a:br>
              <a:rPr lang="en-US" altLang="zh-TW" dirty="0"/>
            </a:br>
            <a:r>
              <a:rPr lang="en-US" altLang="zh-TW" dirty="0"/>
              <a:t>WHERE Country LIKE '%land%’;</a:t>
            </a:r>
          </a:p>
          <a:p>
            <a:r>
              <a:rPr lang="zh-TW" altLang="en-US" dirty="0"/>
              <a:t>搜尋</a:t>
            </a:r>
            <a:r>
              <a:rPr lang="en-US" altLang="zh-TW" dirty="0"/>
              <a:t>Country</a:t>
            </a:r>
            <a:r>
              <a:rPr lang="zh-TW" altLang="en-US" dirty="0"/>
              <a:t>名稱中間包含</a:t>
            </a:r>
            <a:r>
              <a:rPr lang="en-US" altLang="zh-TW" dirty="0"/>
              <a:t>land</a:t>
            </a:r>
            <a:r>
              <a:rPr lang="zh-TW" altLang="en-US" dirty="0"/>
              <a:t>的字</a:t>
            </a:r>
            <a:endParaRPr lang="en-US" altLang="zh-TW" dirty="0"/>
          </a:p>
          <a:p>
            <a:endParaRPr lang="zh-TW" altLang="en-US" dirty="0"/>
          </a:p>
        </p:txBody>
      </p:sp>
    </p:spTree>
    <p:extLst>
      <p:ext uri="{BB962C8B-B14F-4D97-AF65-F5344CB8AC3E}">
        <p14:creationId xmlns:p14="http://schemas.microsoft.com/office/powerpoint/2010/main" val="490045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397C43-37A6-4237-8914-F5A521082CC0}"/>
              </a:ext>
            </a:extLst>
          </p:cNvPr>
          <p:cNvSpPr>
            <a:spLocks noGrp="1"/>
          </p:cNvSpPr>
          <p:nvPr>
            <p:ph type="title"/>
          </p:nvPr>
        </p:nvSpPr>
        <p:spPr/>
        <p:txBody>
          <a:bodyPr/>
          <a:lstStyle/>
          <a:p>
            <a:r>
              <a:rPr lang="zh-TW" altLang="en-US" dirty="0"/>
              <a:t>試試下列指令</a:t>
            </a:r>
          </a:p>
        </p:txBody>
      </p:sp>
      <p:sp>
        <p:nvSpPr>
          <p:cNvPr id="3" name="內容版面配置區 2">
            <a:extLst>
              <a:ext uri="{FF2B5EF4-FFF2-40B4-BE49-F238E27FC236}">
                <a16:creationId xmlns:a16="http://schemas.microsoft.com/office/drawing/2014/main" id="{FEFA98FA-F168-4CC1-8AE9-2BB7661AE5ED}"/>
              </a:ext>
            </a:extLst>
          </p:cNvPr>
          <p:cNvSpPr>
            <a:spLocks noGrp="1"/>
          </p:cNvSpPr>
          <p:nvPr>
            <p:ph idx="1"/>
          </p:nvPr>
        </p:nvSpPr>
        <p:spPr/>
        <p:txBody>
          <a:bodyPr/>
          <a:lstStyle/>
          <a:p>
            <a:r>
              <a:rPr lang="zh-TW" altLang="en-US" dirty="0"/>
              <a:t>查詢國家名稱以</a:t>
            </a:r>
            <a:r>
              <a:rPr lang="en-US" altLang="zh-TW" dirty="0"/>
              <a:t>M</a:t>
            </a:r>
            <a:r>
              <a:rPr lang="zh-TW" altLang="en-US" dirty="0"/>
              <a:t>為開頭，</a:t>
            </a:r>
            <a:r>
              <a:rPr lang="en-US" altLang="zh-TW" dirty="0"/>
              <a:t>O</a:t>
            </a:r>
            <a:r>
              <a:rPr lang="zh-TW" altLang="en-US" dirty="0"/>
              <a:t>為結尾的？</a:t>
            </a:r>
          </a:p>
        </p:txBody>
      </p:sp>
    </p:spTree>
    <p:extLst>
      <p:ext uri="{BB962C8B-B14F-4D97-AF65-F5344CB8AC3E}">
        <p14:creationId xmlns:p14="http://schemas.microsoft.com/office/powerpoint/2010/main" val="2409466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Lab 3</a:t>
            </a:r>
            <a:endParaRPr lang="zh-TW" altLang="en-US" dirty="0"/>
          </a:p>
        </p:txBody>
      </p:sp>
      <p:sp>
        <p:nvSpPr>
          <p:cNvPr id="3" name="內容版面配置區 2"/>
          <p:cNvSpPr>
            <a:spLocks noGrp="1"/>
          </p:cNvSpPr>
          <p:nvPr>
            <p:ph idx="1"/>
          </p:nvPr>
        </p:nvSpPr>
        <p:spPr/>
        <p:txBody>
          <a:bodyPr>
            <a:normAutofit lnSpcReduction="10000"/>
          </a:bodyPr>
          <a:lstStyle/>
          <a:p>
            <a:r>
              <a:rPr lang="zh-TW" altLang="en-US" dirty="0"/>
              <a:t>找出在五零年代出生雇員們的名字</a:t>
            </a:r>
            <a:r>
              <a:rPr lang="en-US" altLang="zh-TW" dirty="0"/>
              <a:t>(Employees)</a:t>
            </a:r>
          </a:p>
          <a:p>
            <a:r>
              <a:rPr lang="zh-TW" altLang="en-US" dirty="0"/>
              <a:t>列出在美國的顧客，其聯絡人的名字與聯絡地址</a:t>
            </a:r>
            <a:r>
              <a:rPr lang="en-US" altLang="zh-TW" dirty="0"/>
              <a:t>(Customers)</a:t>
            </a:r>
          </a:p>
          <a:p>
            <a:r>
              <a:rPr lang="zh-TW" altLang="en-US" dirty="0"/>
              <a:t>列出單價在 </a:t>
            </a:r>
            <a:r>
              <a:rPr lang="en-US" altLang="zh-TW" dirty="0"/>
              <a:t>100</a:t>
            </a:r>
            <a:r>
              <a:rPr lang="zh-TW" altLang="en-US" dirty="0"/>
              <a:t> 元以下的商品</a:t>
            </a:r>
            <a:r>
              <a:rPr lang="en-US" altLang="zh-TW" dirty="0"/>
              <a:t>(Products)</a:t>
            </a:r>
          </a:p>
          <a:p>
            <a:r>
              <a:rPr lang="zh-TW" altLang="en-US" dirty="0"/>
              <a:t>列出單價在</a:t>
            </a:r>
            <a:r>
              <a:rPr lang="en-US" altLang="zh-TW" dirty="0"/>
              <a:t> 10-50 </a:t>
            </a:r>
            <a:r>
              <a:rPr lang="zh-TW" altLang="en-US" dirty="0"/>
              <a:t>元之間的商品</a:t>
            </a:r>
            <a:r>
              <a:rPr lang="en-US" altLang="zh-TW" dirty="0"/>
              <a:t>(Products)</a:t>
            </a:r>
          </a:p>
          <a:p>
            <a:r>
              <a:rPr lang="zh-TW" altLang="en-US" dirty="0"/>
              <a:t>列出以箱 </a:t>
            </a:r>
            <a:r>
              <a:rPr lang="en-US" altLang="zh-TW" dirty="0"/>
              <a:t>(box) </a:t>
            </a:r>
            <a:r>
              <a:rPr lang="zh-TW" altLang="en-US" dirty="0"/>
              <a:t>為單位的商品</a:t>
            </a:r>
            <a:r>
              <a:rPr lang="en-US" altLang="zh-TW" dirty="0"/>
              <a:t>(Products)</a:t>
            </a:r>
          </a:p>
          <a:p>
            <a:endParaRPr lang="zh-TW"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696284-FD1C-48D3-8741-FF3C0AD3CDC0}"/>
              </a:ext>
            </a:extLst>
          </p:cNvPr>
          <p:cNvSpPr>
            <a:spLocks noGrp="1"/>
          </p:cNvSpPr>
          <p:nvPr>
            <p:ph type="title"/>
          </p:nvPr>
        </p:nvSpPr>
        <p:spPr/>
        <p:txBody>
          <a:bodyPr/>
          <a:lstStyle/>
          <a:p>
            <a:r>
              <a:rPr lang="zh-TW" altLang="en-US" dirty="0"/>
              <a:t>課程規劃</a:t>
            </a:r>
          </a:p>
        </p:txBody>
      </p:sp>
      <p:sp>
        <p:nvSpPr>
          <p:cNvPr id="3" name="內容版面配置區 2">
            <a:extLst>
              <a:ext uri="{FF2B5EF4-FFF2-40B4-BE49-F238E27FC236}">
                <a16:creationId xmlns:a16="http://schemas.microsoft.com/office/drawing/2014/main" id="{B06D6AA8-DC22-4717-8CCA-4EF4F1A3803E}"/>
              </a:ext>
            </a:extLst>
          </p:cNvPr>
          <p:cNvSpPr>
            <a:spLocks noGrp="1"/>
          </p:cNvSpPr>
          <p:nvPr>
            <p:ph idx="1"/>
          </p:nvPr>
        </p:nvSpPr>
        <p:spPr/>
        <p:txBody>
          <a:bodyPr/>
          <a:lstStyle/>
          <a:p>
            <a:r>
              <a:rPr lang="en-US" altLang="zh-TW" dirty="0"/>
              <a:t>W3school MySQL</a:t>
            </a:r>
          </a:p>
          <a:p>
            <a:r>
              <a:rPr lang="en-US" altLang="zh-TW" dirty="0"/>
              <a:t>SQLZOO</a:t>
            </a:r>
          </a:p>
          <a:p>
            <a:r>
              <a:rPr lang="en-US" altLang="zh-TW" dirty="0"/>
              <a:t>Python with </a:t>
            </a:r>
            <a:r>
              <a:rPr lang="en-US" altLang="zh-TW" dirty="0" err="1"/>
              <a:t>Mysql</a:t>
            </a:r>
            <a:endParaRPr lang="en-US" altLang="zh-TW" dirty="0"/>
          </a:p>
          <a:p>
            <a:r>
              <a:rPr lang="en-US" altLang="zh-TW" dirty="0"/>
              <a:t>Django with </a:t>
            </a:r>
            <a:r>
              <a:rPr lang="en-US" altLang="zh-TW" dirty="0" err="1"/>
              <a:t>Mysql</a:t>
            </a:r>
            <a:r>
              <a:rPr lang="en-US" altLang="zh-TW" dirty="0"/>
              <a:t> application</a:t>
            </a:r>
          </a:p>
          <a:p>
            <a:r>
              <a:rPr lang="en-US" altLang="zh-TW" dirty="0"/>
              <a:t>Final Project</a:t>
            </a:r>
            <a:endParaRPr lang="zh-TW" altLang="en-US" dirty="0"/>
          </a:p>
        </p:txBody>
      </p:sp>
    </p:spTree>
    <p:extLst>
      <p:ext uri="{BB962C8B-B14F-4D97-AF65-F5344CB8AC3E}">
        <p14:creationId xmlns:p14="http://schemas.microsoft.com/office/powerpoint/2010/main" val="4002592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用</a:t>
            </a:r>
            <a:r>
              <a:rPr lang="en-US" altLang="zh-TW" dirty="0"/>
              <a:t> AND/OR </a:t>
            </a:r>
            <a:r>
              <a:rPr lang="zh-TW" altLang="en-US" dirty="0"/>
              <a:t>連結多個條件</a:t>
            </a:r>
          </a:p>
        </p:txBody>
      </p:sp>
      <p:sp>
        <p:nvSpPr>
          <p:cNvPr id="3" name="內容版面配置區 2"/>
          <p:cNvSpPr>
            <a:spLocks noGrp="1"/>
          </p:cNvSpPr>
          <p:nvPr>
            <p:ph idx="1"/>
          </p:nvPr>
        </p:nvSpPr>
        <p:spPr/>
        <p:txBody>
          <a:bodyPr>
            <a:normAutofit/>
          </a:bodyPr>
          <a:lstStyle/>
          <a:p>
            <a:r>
              <a:rPr lang="en-US" altLang="zh-TW" sz="2800" dirty="0"/>
              <a:t>SELECT</a:t>
            </a:r>
            <a:r>
              <a:rPr lang="zh-TW" altLang="en-US" sz="2800" dirty="0"/>
              <a:t> </a:t>
            </a:r>
            <a:r>
              <a:rPr lang="en-US" altLang="zh-TW" sz="2800" dirty="0"/>
              <a:t> * FROM </a:t>
            </a:r>
            <a:r>
              <a:rPr lang="en-US" altLang="zh-TW" sz="2800" i="1" dirty="0"/>
              <a:t>Products </a:t>
            </a:r>
            <a:r>
              <a:rPr lang="en-US" altLang="zh-TW" sz="2800" dirty="0"/>
              <a:t>WHERE </a:t>
            </a:r>
            <a:r>
              <a:rPr lang="en-US" altLang="zh-TW" sz="2800" i="1" dirty="0" err="1"/>
              <a:t>SupplierID</a:t>
            </a:r>
            <a:r>
              <a:rPr lang="en-US" altLang="zh-TW" sz="2800" dirty="0"/>
              <a:t> = 20</a:t>
            </a:r>
            <a:r>
              <a:rPr lang="zh-TW" altLang="en-US" sz="2800" dirty="0"/>
              <a:t> </a:t>
            </a:r>
            <a:r>
              <a:rPr lang="en-US" altLang="zh-TW" sz="2800" b="1" dirty="0"/>
              <a:t>AND</a:t>
            </a:r>
            <a:r>
              <a:rPr lang="zh-TW" altLang="en-US" sz="2800" dirty="0"/>
              <a:t> </a:t>
            </a:r>
            <a:r>
              <a:rPr lang="en-US" altLang="zh-TW" sz="2800" dirty="0"/>
              <a:t>Price &lt; 20;</a:t>
            </a:r>
          </a:p>
          <a:p>
            <a:r>
              <a:rPr lang="en-US" altLang="zh-TW" sz="2800" dirty="0"/>
              <a:t>SELECT</a:t>
            </a:r>
            <a:r>
              <a:rPr lang="zh-TW" altLang="en-US" sz="2800" dirty="0"/>
              <a:t> </a:t>
            </a:r>
            <a:r>
              <a:rPr lang="en-US" altLang="zh-TW" sz="2800" dirty="0"/>
              <a:t> * FROM </a:t>
            </a:r>
            <a:r>
              <a:rPr lang="en-US" altLang="zh-TW" sz="2800" i="1" dirty="0"/>
              <a:t>Customers </a:t>
            </a:r>
            <a:r>
              <a:rPr lang="en-US" altLang="zh-TW" sz="2800" dirty="0"/>
              <a:t>WHERE </a:t>
            </a:r>
            <a:r>
              <a:rPr lang="en-US" altLang="zh-TW" sz="2800" i="1" dirty="0"/>
              <a:t>Country</a:t>
            </a:r>
            <a:r>
              <a:rPr lang="en-US" altLang="zh-TW" sz="2800" dirty="0"/>
              <a:t> = 'Germany'</a:t>
            </a:r>
            <a:r>
              <a:rPr lang="zh-TW" altLang="en-US" sz="2800" dirty="0"/>
              <a:t> </a:t>
            </a:r>
            <a:r>
              <a:rPr lang="en-US" altLang="zh-TW" sz="2800" b="1" dirty="0"/>
              <a:t>OR</a:t>
            </a:r>
            <a:r>
              <a:rPr lang="zh-TW" altLang="en-US" sz="2800" dirty="0"/>
              <a:t> </a:t>
            </a:r>
            <a:r>
              <a:rPr lang="en-US" altLang="zh-TW" sz="2800" dirty="0"/>
              <a:t>City = 'London';</a:t>
            </a:r>
          </a:p>
          <a:p>
            <a:r>
              <a:rPr lang="en-US" altLang="zh-TW" sz="2800" dirty="0"/>
              <a:t>AND</a:t>
            </a:r>
            <a:r>
              <a:rPr lang="zh-TW" altLang="en-US" sz="2800" dirty="0"/>
              <a:t> </a:t>
            </a:r>
            <a:r>
              <a:rPr lang="en-US" altLang="zh-TW" sz="2800" dirty="0"/>
              <a:t>:</a:t>
            </a:r>
            <a:r>
              <a:rPr lang="zh-TW" altLang="en-US" sz="2800" dirty="0"/>
              <a:t> 同時包含，以上述例子就是同時包含</a:t>
            </a:r>
            <a:r>
              <a:rPr lang="en-US" altLang="zh-TW" sz="2800" i="1" dirty="0" err="1"/>
              <a:t>SupplierID</a:t>
            </a:r>
            <a:r>
              <a:rPr lang="en-US" altLang="zh-TW" sz="2800" dirty="0"/>
              <a:t> = 20</a:t>
            </a:r>
            <a:r>
              <a:rPr lang="zh-TW" altLang="en-US" sz="2800" dirty="0"/>
              <a:t> 與 </a:t>
            </a:r>
            <a:r>
              <a:rPr lang="en-US" altLang="zh-TW" sz="2800" dirty="0"/>
              <a:t>Price &lt; 20</a:t>
            </a:r>
            <a:r>
              <a:rPr lang="zh-TW" altLang="en-US" sz="2800" dirty="0"/>
              <a:t>時，才列出內容。</a:t>
            </a:r>
            <a:endParaRPr lang="en-US" altLang="zh-TW" sz="2800" dirty="0"/>
          </a:p>
          <a:p>
            <a:r>
              <a:rPr lang="en-US" altLang="zh-TW" sz="2800" dirty="0"/>
              <a:t>OR</a:t>
            </a:r>
            <a:r>
              <a:rPr lang="zh-TW" altLang="en-US" sz="2800" dirty="0"/>
              <a:t> </a:t>
            </a:r>
            <a:r>
              <a:rPr lang="en-US" altLang="zh-TW" sz="2800" dirty="0"/>
              <a:t>:</a:t>
            </a:r>
            <a:r>
              <a:rPr lang="zh-TW" altLang="en-US" sz="2800" dirty="0"/>
              <a:t> 只要其中一項成立即列出。 </a:t>
            </a:r>
            <a:endParaRPr lang="en-US" altLang="zh-TW" sz="2800" dirty="0"/>
          </a:p>
          <a:p>
            <a:endParaRPr lang="en-US" altLang="zh-TW" sz="2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Lab 4</a:t>
            </a:r>
            <a:endParaRPr lang="zh-TW" altLang="en-US" dirty="0"/>
          </a:p>
        </p:txBody>
      </p:sp>
      <p:sp>
        <p:nvSpPr>
          <p:cNvPr id="3" name="內容版面配置區 2"/>
          <p:cNvSpPr>
            <a:spLocks noGrp="1"/>
          </p:cNvSpPr>
          <p:nvPr>
            <p:ph idx="1"/>
          </p:nvPr>
        </p:nvSpPr>
        <p:spPr/>
        <p:txBody>
          <a:bodyPr/>
          <a:lstStyle/>
          <a:p>
            <a:r>
              <a:rPr lang="zh-TW" altLang="en-US" dirty="0"/>
              <a:t>找出由</a:t>
            </a:r>
            <a:r>
              <a:rPr lang="en-US" altLang="zh-TW" dirty="0"/>
              <a:t> Employee 4 </a:t>
            </a:r>
            <a:r>
              <a:rPr lang="zh-TW" altLang="en-US" dirty="0"/>
              <a:t>處理而且由</a:t>
            </a:r>
            <a:r>
              <a:rPr lang="en-US" altLang="zh-TW" dirty="0"/>
              <a:t> Shipper 3 </a:t>
            </a:r>
            <a:r>
              <a:rPr lang="zh-TW" altLang="en-US" dirty="0"/>
              <a:t>運送的訂單</a:t>
            </a:r>
            <a:r>
              <a:rPr lang="en-US" altLang="zh-TW" dirty="0"/>
              <a:t>(Orders)</a:t>
            </a:r>
          </a:p>
          <a:p>
            <a:r>
              <a:rPr lang="zh-TW" altLang="en-US" dirty="0"/>
              <a:t>找出單價小於 </a:t>
            </a:r>
            <a:r>
              <a:rPr lang="en-US" altLang="zh-TW" dirty="0"/>
              <a:t>10 </a:t>
            </a:r>
            <a:r>
              <a:rPr lang="zh-TW" altLang="en-US" dirty="0"/>
              <a:t>或大於 </a:t>
            </a:r>
            <a:r>
              <a:rPr lang="en-US" altLang="zh-TW" dirty="0"/>
              <a:t>50 </a:t>
            </a:r>
            <a:r>
              <a:rPr lang="zh-TW" altLang="en-US" dirty="0"/>
              <a:t>的商品</a:t>
            </a:r>
            <a:r>
              <a:rPr lang="en-US" altLang="zh-TW" dirty="0"/>
              <a:t>(Products)</a:t>
            </a:r>
            <a:endParaRPr lang="zh-TW"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依序列出</a:t>
            </a:r>
          </a:p>
        </p:txBody>
      </p:sp>
      <p:sp>
        <p:nvSpPr>
          <p:cNvPr id="3" name="內容版面配置區 2"/>
          <p:cNvSpPr>
            <a:spLocks noGrp="1"/>
          </p:cNvSpPr>
          <p:nvPr>
            <p:ph idx="1"/>
          </p:nvPr>
        </p:nvSpPr>
        <p:spPr/>
        <p:txBody>
          <a:bodyPr>
            <a:normAutofit/>
          </a:bodyPr>
          <a:lstStyle/>
          <a:p>
            <a:pPr>
              <a:buNone/>
            </a:pPr>
            <a:r>
              <a:rPr lang="en-US" altLang="zh-TW" sz="2400" dirty="0"/>
              <a:t>SELECT </a:t>
            </a:r>
            <a:r>
              <a:rPr lang="en-US" altLang="zh-TW" sz="2400" i="1" dirty="0" err="1"/>
              <a:t>col_name</a:t>
            </a:r>
            <a:r>
              <a:rPr lang="en-US" altLang="zh-TW" sz="2400" dirty="0"/>
              <a:t>,</a:t>
            </a:r>
            <a:r>
              <a:rPr lang="en-US" altLang="zh-TW" sz="2400" i="1" dirty="0"/>
              <a:t> </a:t>
            </a:r>
            <a:r>
              <a:rPr lang="en-US" altLang="zh-TW" sz="2400" dirty="0"/>
              <a:t>[</a:t>
            </a:r>
            <a:r>
              <a:rPr lang="en-US" altLang="zh-TW" sz="2400" i="1" dirty="0" err="1"/>
              <a:t>col_name</a:t>
            </a:r>
            <a:r>
              <a:rPr lang="en-US" altLang="zh-TW" sz="2400" dirty="0"/>
              <a:t>]</a:t>
            </a:r>
            <a:br>
              <a:rPr lang="en-US" altLang="zh-TW" sz="2400" dirty="0"/>
            </a:br>
            <a:r>
              <a:rPr lang="en-US" altLang="zh-TW" sz="2400" dirty="0"/>
              <a:t>FROM </a:t>
            </a:r>
            <a:r>
              <a:rPr lang="en-US" altLang="zh-TW" sz="2400" i="1" dirty="0" err="1"/>
              <a:t>table_name</a:t>
            </a:r>
            <a:r>
              <a:rPr lang="en-US" altLang="zh-TW" sz="2400" dirty="0"/>
              <a:t/>
            </a:r>
            <a:br>
              <a:rPr lang="en-US" altLang="zh-TW" sz="2400" dirty="0"/>
            </a:br>
            <a:r>
              <a:rPr lang="en-US" altLang="zh-TW" sz="2400" dirty="0"/>
              <a:t>ORDER BY </a:t>
            </a:r>
            <a:r>
              <a:rPr lang="en-US" altLang="zh-TW" sz="2400" i="1" dirty="0" err="1"/>
              <a:t>col_name</a:t>
            </a:r>
            <a:r>
              <a:rPr lang="en-US" altLang="zh-TW" sz="2400" i="1" dirty="0"/>
              <a:t> </a:t>
            </a:r>
            <a:r>
              <a:rPr lang="en-US" altLang="zh-TW" sz="2400" dirty="0"/>
              <a:t>ASC|DESC[,</a:t>
            </a:r>
            <a:r>
              <a:rPr lang="en-US" altLang="zh-TW" sz="2400" i="1" dirty="0"/>
              <a:t> </a:t>
            </a:r>
            <a:r>
              <a:rPr lang="en-US" altLang="zh-TW" sz="2400" i="1" dirty="0" err="1"/>
              <a:t>col_name</a:t>
            </a:r>
            <a:r>
              <a:rPr lang="en-US" altLang="zh-TW" sz="2400" dirty="0"/>
              <a:t> ASC|DESC];</a:t>
            </a:r>
          </a:p>
          <a:p>
            <a:pPr>
              <a:buNone/>
            </a:pPr>
            <a:endParaRPr lang="en-US" altLang="zh-TW" sz="2400" dirty="0"/>
          </a:p>
          <a:p>
            <a:pPr>
              <a:buNone/>
            </a:pPr>
            <a:r>
              <a:rPr lang="en-US" altLang="zh-TW" dirty="0"/>
              <a:t>ASC</a:t>
            </a:r>
            <a:r>
              <a:rPr lang="zh-TW" altLang="en-US" dirty="0"/>
              <a:t> </a:t>
            </a:r>
            <a:r>
              <a:rPr lang="en-US" altLang="zh-TW" dirty="0"/>
              <a:t>:</a:t>
            </a:r>
            <a:r>
              <a:rPr lang="zh-TW" altLang="en-US" dirty="0"/>
              <a:t> 由低至高</a:t>
            </a:r>
            <a:endParaRPr lang="en-US" altLang="zh-TW" dirty="0"/>
          </a:p>
          <a:p>
            <a:pPr>
              <a:buNone/>
            </a:pPr>
            <a:r>
              <a:rPr lang="en-US" altLang="zh-TW" dirty="0"/>
              <a:t>DESC</a:t>
            </a:r>
            <a:r>
              <a:rPr lang="zh-TW" altLang="en-US" dirty="0"/>
              <a:t> </a:t>
            </a:r>
            <a:r>
              <a:rPr lang="en-US" altLang="zh-TW" dirty="0"/>
              <a:t>:</a:t>
            </a:r>
            <a:r>
              <a:rPr lang="zh-TW" altLang="en-US" dirty="0"/>
              <a:t> 由高至低</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Lab 5</a:t>
            </a:r>
            <a:endParaRPr lang="zh-TW" altLang="en-US" dirty="0"/>
          </a:p>
        </p:txBody>
      </p:sp>
      <p:sp>
        <p:nvSpPr>
          <p:cNvPr id="3" name="內容版面配置區 2"/>
          <p:cNvSpPr>
            <a:spLocks noGrp="1"/>
          </p:cNvSpPr>
          <p:nvPr>
            <p:ph idx="1"/>
          </p:nvPr>
        </p:nvSpPr>
        <p:spPr/>
        <p:txBody>
          <a:bodyPr/>
          <a:lstStyle/>
          <a:p>
            <a:r>
              <a:rPr lang="zh-TW" altLang="en-US" dirty="0"/>
              <a:t>依照價格，由低至高列出所有商品的名稱</a:t>
            </a:r>
            <a:r>
              <a:rPr lang="en-US" altLang="zh-TW" dirty="0"/>
              <a:t>(Products )</a:t>
            </a:r>
          </a:p>
          <a:p>
            <a:r>
              <a:rPr lang="zh-TW" altLang="en-US" dirty="0"/>
              <a:t>依照年齡，由年輕到老列出所有雇員的姓名</a:t>
            </a:r>
            <a:r>
              <a:rPr lang="en-US" altLang="zh-TW" dirty="0"/>
              <a:t>(Employees)</a:t>
            </a:r>
            <a:endParaRPr lang="zh-TW"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集合指令</a:t>
            </a:r>
          </a:p>
        </p:txBody>
      </p:sp>
      <p:sp>
        <p:nvSpPr>
          <p:cNvPr id="3" name="內容版面配置區 2"/>
          <p:cNvSpPr>
            <a:spLocks noGrp="1"/>
          </p:cNvSpPr>
          <p:nvPr>
            <p:ph idx="1"/>
          </p:nvPr>
        </p:nvSpPr>
        <p:spPr/>
        <p:txBody>
          <a:bodyPr/>
          <a:lstStyle/>
          <a:p>
            <a:r>
              <a:rPr lang="en-US" altLang="zh-TW" dirty="0"/>
              <a:t>SELECT </a:t>
            </a:r>
            <a:r>
              <a:rPr lang="en-US" altLang="zh-TW" i="1" dirty="0" err="1"/>
              <a:t>column_name</a:t>
            </a:r>
            <a:r>
              <a:rPr lang="en-US" altLang="zh-TW" i="1" dirty="0"/>
              <a:t>(s)</a:t>
            </a:r>
            <a:r>
              <a:rPr lang="en-US" altLang="zh-TW" dirty="0"/>
              <a:t> FROM </a:t>
            </a:r>
            <a:r>
              <a:rPr lang="en-US" altLang="zh-TW" i="1" dirty="0"/>
              <a:t>table1</a:t>
            </a:r>
            <a:r>
              <a:rPr lang="en-US" altLang="zh-TW" dirty="0"/>
              <a:t/>
            </a:r>
            <a:br>
              <a:rPr lang="en-US" altLang="zh-TW" dirty="0"/>
            </a:br>
            <a:r>
              <a:rPr lang="en-US" altLang="zh-TW" dirty="0"/>
              <a:t>UNION/INTERSECT</a:t>
            </a:r>
            <a:br>
              <a:rPr lang="en-US" altLang="zh-TW" dirty="0"/>
            </a:br>
            <a:r>
              <a:rPr lang="en-US" altLang="zh-TW" dirty="0"/>
              <a:t>SELECT </a:t>
            </a:r>
            <a:r>
              <a:rPr lang="en-US" altLang="zh-TW" i="1" dirty="0" err="1"/>
              <a:t>column_name</a:t>
            </a:r>
            <a:r>
              <a:rPr lang="en-US" altLang="zh-TW" i="1" dirty="0"/>
              <a:t>(s)</a:t>
            </a:r>
            <a:r>
              <a:rPr lang="en-US" altLang="zh-TW" dirty="0"/>
              <a:t> FROM </a:t>
            </a:r>
            <a:r>
              <a:rPr lang="en-US" altLang="zh-TW" i="1" dirty="0"/>
              <a:t>table2</a:t>
            </a:r>
            <a:r>
              <a:rPr lang="en-US" altLang="zh-TW" dirty="0"/>
              <a:t>;</a:t>
            </a:r>
            <a:endParaRPr lang="zh-TW"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UNION</a:t>
            </a:r>
            <a:endParaRPr lang="zh-TW" altLang="en-US" dirty="0"/>
          </a:p>
        </p:txBody>
      </p:sp>
      <p:sp>
        <p:nvSpPr>
          <p:cNvPr id="3" name="內容版面配置區 2"/>
          <p:cNvSpPr>
            <a:spLocks noGrp="1"/>
          </p:cNvSpPr>
          <p:nvPr>
            <p:ph idx="1"/>
          </p:nvPr>
        </p:nvSpPr>
        <p:spPr/>
        <p:txBody>
          <a:bodyPr/>
          <a:lstStyle/>
          <a:p>
            <a:r>
              <a:rPr lang="en-US" altLang="zh-TW" dirty="0"/>
              <a:t>UNION </a:t>
            </a:r>
            <a:r>
              <a:rPr lang="zh-TW" altLang="en-US" dirty="0"/>
              <a:t>運算子用來將兩個</a:t>
            </a:r>
            <a:r>
              <a:rPr lang="en-US" altLang="zh-TW" dirty="0"/>
              <a:t>(</a:t>
            </a:r>
            <a:r>
              <a:rPr lang="zh-TW" altLang="en-US" dirty="0"/>
              <a:t>以上</a:t>
            </a:r>
            <a:r>
              <a:rPr lang="en-US" altLang="zh-TW" dirty="0"/>
              <a:t>) SQL </a:t>
            </a:r>
            <a:r>
              <a:rPr lang="zh-TW" altLang="en-US" dirty="0"/>
              <a:t>查詢的結果合併起來，而由 </a:t>
            </a:r>
            <a:r>
              <a:rPr lang="en-US" altLang="zh-TW" dirty="0"/>
              <a:t>UNION </a:t>
            </a:r>
            <a:r>
              <a:rPr lang="zh-TW" altLang="en-US" dirty="0"/>
              <a:t>查詢中各別 </a:t>
            </a:r>
            <a:r>
              <a:rPr lang="en-US" altLang="zh-TW" dirty="0"/>
              <a:t>SQL </a:t>
            </a:r>
            <a:r>
              <a:rPr lang="zh-TW" altLang="en-US" dirty="0"/>
              <a:t>語句所產生的欄位需要是相同的資料型別及順序。</a:t>
            </a:r>
          </a:p>
        </p:txBody>
      </p:sp>
      <p:pic>
        <p:nvPicPr>
          <p:cNvPr id="1026" name="Picture 2" descr="VITO の學習筆記: LINQ 表示式(5) - Concat、Union、Intersect、Except">
            <a:extLst>
              <a:ext uri="{FF2B5EF4-FFF2-40B4-BE49-F238E27FC236}">
                <a16:creationId xmlns:a16="http://schemas.microsoft.com/office/drawing/2014/main" id="{BD2A6CD3-1BCA-4092-9A83-C738877A4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3513802"/>
            <a:ext cx="4176464" cy="3093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0350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UNION</a:t>
            </a:r>
            <a:endParaRPr lang="zh-TW" altLang="en-US" dirty="0"/>
          </a:p>
        </p:txBody>
      </p:sp>
      <p:pic>
        <p:nvPicPr>
          <p:cNvPr id="5" name="圖片 4"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1556792"/>
            <a:ext cx="6868484" cy="1638529"/>
          </a:xfrm>
          <a:prstGeom prst="rect">
            <a:avLst/>
          </a:prstGeom>
        </p:spPr>
      </p:pic>
      <p:pic>
        <p:nvPicPr>
          <p:cNvPr id="6" name="圖片 5"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4365104"/>
            <a:ext cx="6878010" cy="1648055"/>
          </a:xfrm>
          <a:prstGeom prst="rect">
            <a:avLst/>
          </a:prstGeom>
        </p:spPr>
      </p:pic>
      <p:sp>
        <p:nvSpPr>
          <p:cNvPr id="7" name="文字方塊 6"/>
          <p:cNvSpPr txBox="1"/>
          <p:nvPr/>
        </p:nvSpPr>
        <p:spPr>
          <a:xfrm>
            <a:off x="1763688" y="3195321"/>
            <a:ext cx="4680520" cy="369332"/>
          </a:xfrm>
          <a:prstGeom prst="rect">
            <a:avLst/>
          </a:prstGeom>
          <a:noFill/>
        </p:spPr>
        <p:txBody>
          <a:bodyPr wrap="square" rtlCol="0">
            <a:spAutoFit/>
          </a:bodyPr>
          <a:lstStyle/>
          <a:p>
            <a:pPr algn="ctr"/>
            <a:r>
              <a:rPr lang="en-US" altLang="zh-TW" dirty="0" err="1"/>
              <a:t>products_taiwan</a:t>
            </a:r>
            <a:endParaRPr lang="zh-TW" altLang="en-US" dirty="0"/>
          </a:p>
        </p:txBody>
      </p:sp>
      <p:sp>
        <p:nvSpPr>
          <p:cNvPr id="8" name="文字方塊 7"/>
          <p:cNvSpPr txBox="1"/>
          <p:nvPr/>
        </p:nvSpPr>
        <p:spPr>
          <a:xfrm>
            <a:off x="1619672" y="6013159"/>
            <a:ext cx="4680520" cy="369332"/>
          </a:xfrm>
          <a:prstGeom prst="rect">
            <a:avLst/>
          </a:prstGeom>
          <a:noFill/>
        </p:spPr>
        <p:txBody>
          <a:bodyPr wrap="square" rtlCol="0">
            <a:spAutoFit/>
          </a:bodyPr>
          <a:lstStyle/>
          <a:p>
            <a:pPr algn="ctr"/>
            <a:r>
              <a:rPr lang="en-US" altLang="zh-TW" dirty="0" err="1"/>
              <a:t>products_china</a:t>
            </a:r>
            <a:endParaRPr lang="zh-TW" altLang="en-US" dirty="0"/>
          </a:p>
        </p:txBody>
      </p:sp>
    </p:spTree>
    <p:extLst>
      <p:ext uri="{BB962C8B-B14F-4D97-AF65-F5344CB8AC3E}">
        <p14:creationId xmlns:p14="http://schemas.microsoft.com/office/powerpoint/2010/main" val="2438901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UNION</a:t>
            </a:r>
            <a:endParaRPr lang="zh-TW" altLang="en-US" dirty="0"/>
          </a:p>
        </p:txBody>
      </p:sp>
      <p:sp>
        <p:nvSpPr>
          <p:cNvPr id="3" name="內容版面配置區 2"/>
          <p:cNvSpPr>
            <a:spLocks noGrp="1"/>
          </p:cNvSpPr>
          <p:nvPr>
            <p:ph idx="1"/>
          </p:nvPr>
        </p:nvSpPr>
        <p:spPr/>
        <p:txBody>
          <a:bodyPr/>
          <a:lstStyle/>
          <a:p>
            <a:r>
              <a:rPr lang="en-US" altLang="zh-TW" b="1" dirty="0"/>
              <a:t>SELECT</a:t>
            </a:r>
            <a:r>
              <a:rPr lang="en-US" altLang="zh-TW" dirty="0"/>
              <a:t> </a:t>
            </a:r>
            <a:r>
              <a:rPr lang="en-US" altLang="zh-TW" dirty="0" err="1"/>
              <a:t>P_Name</a:t>
            </a:r>
            <a:r>
              <a:rPr lang="en-US" altLang="zh-TW" dirty="0"/>
              <a:t> </a:t>
            </a:r>
            <a:r>
              <a:rPr lang="en-US" altLang="zh-TW" b="1" dirty="0"/>
              <a:t>FROM</a:t>
            </a:r>
            <a:r>
              <a:rPr lang="en-US" altLang="zh-TW" dirty="0"/>
              <a:t> </a:t>
            </a:r>
            <a:r>
              <a:rPr lang="en-US" altLang="zh-TW" dirty="0" err="1"/>
              <a:t>products_taiwan</a:t>
            </a:r>
            <a:r>
              <a:rPr lang="en-US" altLang="zh-TW" dirty="0"/>
              <a:t> </a:t>
            </a:r>
            <a:r>
              <a:rPr lang="en-US" altLang="zh-TW" b="1" dirty="0"/>
              <a:t>UNION</a:t>
            </a:r>
            <a:r>
              <a:rPr lang="en-US" altLang="zh-TW" dirty="0"/>
              <a:t> </a:t>
            </a:r>
            <a:r>
              <a:rPr lang="en-US" altLang="zh-TW" b="1" dirty="0"/>
              <a:t>SELECT</a:t>
            </a:r>
            <a:r>
              <a:rPr lang="en-US" altLang="zh-TW" dirty="0"/>
              <a:t> </a:t>
            </a:r>
            <a:r>
              <a:rPr lang="en-US" altLang="zh-TW" dirty="0" err="1"/>
              <a:t>P_Name</a:t>
            </a:r>
            <a:r>
              <a:rPr lang="en-US" altLang="zh-TW" dirty="0"/>
              <a:t> </a:t>
            </a:r>
            <a:r>
              <a:rPr lang="en-US" altLang="zh-TW" b="1" dirty="0"/>
              <a:t>FROM</a:t>
            </a:r>
            <a:r>
              <a:rPr lang="en-US" altLang="zh-TW" dirty="0"/>
              <a:t> </a:t>
            </a:r>
            <a:r>
              <a:rPr lang="en-US" altLang="zh-TW" dirty="0" err="1"/>
              <a:t>products_china</a:t>
            </a:r>
            <a:r>
              <a:rPr lang="en-US" altLang="zh-TW" dirty="0"/>
              <a:t>;</a:t>
            </a:r>
            <a:endParaRPr lang="zh-TW" altLang="en-US" dirty="0"/>
          </a:p>
        </p:txBody>
      </p:sp>
      <p:pic>
        <p:nvPicPr>
          <p:cNvPr id="4" name="圖片 3"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521" y="3717032"/>
            <a:ext cx="6858957" cy="2105319"/>
          </a:xfrm>
          <a:prstGeom prst="rect">
            <a:avLst/>
          </a:prstGeom>
        </p:spPr>
      </p:pic>
    </p:spTree>
    <p:extLst>
      <p:ext uri="{BB962C8B-B14F-4D97-AF65-F5344CB8AC3E}">
        <p14:creationId xmlns:p14="http://schemas.microsoft.com/office/powerpoint/2010/main" val="193272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UNION</a:t>
            </a:r>
            <a:r>
              <a:rPr lang="zh-TW" altLang="en-US" dirty="0"/>
              <a:t> </a:t>
            </a:r>
            <a:r>
              <a:rPr lang="en-US" altLang="zh-TW" dirty="0"/>
              <a:t>ALL</a:t>
            </a:r>
            <a:endParaRPr lang="zh-TW" altLang="en-US" dirty="0"/>
          </a:p>
        </p:txBody>
      </p:sp>
      <p:sp>
        <p:nvSpPr>
          <p:cNvPr id="3" name="內容版面配置區 2"/>
          <p:cNvSpPr>
            <a:spLocks noGrp="1"/>
          </p:cNvSpPr>
          <p:nvPr>
            <p:ph idx="1"/>
          </p:nvPr>
        </p:nvSpPr>
        <p:spPr>
          <a:xfrm>
            <a:off x="457200" y="1417638"/>
            <a:ext cx="8229600" cy="4525963"/>
          </a:xfrm>
        </p:spPr>
        <p:txBody>
          <a:bodyPr/>
          <a:lstStyle/>
          <a:p>
            <a:r>
              <a:rPr lang="en-US" altLang="zh-TW" dirty="0"/>
              <a:t>UNION ALL </a:t>
            </a:r>
            <a:r>
              <a:rPr lang="zh-TW" altLang="en-US" dirty="0"/>
              <a:t>則會列出所有的資料，不論是否重複。</a:t>
            </a:r>
            <a:endParaRPr lang="en-US" altLang="zh-TW" dirty="0"/>
          </a:p>
          <a:p>
            <a:r>
              <a:rPr lang="en-US" altLang="zh-TW" b="1" dirty="0"/>
              <a:t>SELECT</a:t>
            </a:r>
            <a:r>
              <a:rPr lang="en-US" altLang="zh-TW" dirty="0"/>
              <a:t> </a:t>
            </a:r>
            <a:r>
              <a:rPr lang="en-US" altLang="zh-TW" dirty="0" err="1"/>
              <a:t>P_Name</a:t>
            </a:r>
            <a:r>
              <a:rPr lang="en-US" altLang="zh-TW" dirty="0"/>
              <a:t> </a:t>
            </a:r>
            <a:r>
              <a:rPr lang="en-US" altLang="zh-TW" b="1" dirty="0"/>
              <a:t>FROM</a:t>
            </a:r>
            <a:r>
              <a:rPr lang="en-US" altLang="zh-TW" dirty="0"/>
              <a:t> </a:t>
            </a:r>
            <a:r>
              <a:rPr lang="en-US" altLang="zh-TW" dirty="0" err="1"/>
              <a:t>products_taiwan</a:t>
            </a:r>
            <a:r>
              <a:rPr lang="en-US" altLang="zh-TW" dirty="0"/>
              <a:t> </a:t>
            </a:r>
            <a:r>
              <a:rPr lang="en-US" altLang="zh-TW" b="1" dirty="0"/>
              <a:t>UNION</a:t>
            </a:r>
            <a:r>
              <a:rPr lang="en-US" altLang="zh-TW" dirty="0"/>
              <a:t> ALL </a:t>
            </a:r>
            <a:r>
              <a:rPr lang="en-US" altLang="zh-TW" b="1" dirty="0"/>
              <a:t>SELECT</a:t>
            </a:r>
            <a:r>
              <a:rPr lang="en-US" altLang="zh-TW" dirty="0"/>
              <a:t> </a:t>
            </a:r>
            <a:r>
              <a:rPr lang="en-US" altLang="zh-TW" dirty="0" err="1"/>
              <a:t>P_Name</a:t>
            </a:r>
            <a:r>
              <a:rPr lang="en-US" altLang="zh-TW" dirty="0"/>
              <a:t> </a:t>
            </a:r>
            <a:r>
              <a:rPr lang="en-US" altLang="zh-TW" b="1" dirty="0"/>
              <a:t>FROM</a:t>
            </a:r>
            <a:r>
              <a:rPr lang="en-US" altLang="zh-TW" dirty="0"/>
              <a:t> </a:t>
            </a:r>
            <a:r>
              <a:rPr lang="en-US" altLang="zh-TW" dirty="0" err="1"/>
              <a:t>products_china</a:t>
            </a:r>
            <a:r>
              <a:rPr lang="en-US" altLang="zh-TW" dirty="0"/>
              <a:t>;</a:t>
            </a:r>
            <a:endParaRPr lang="zh-TW" altLang="en-US" dirty="0"/>
          </a:p>
          <a:p>
            <a:endParaRPr lang="zh-TW" altLang="en-US" dirty="0"/>
          </a:p>
        </p:txBody>
      </p:sp>
      <p:pic>
        <p:nvPicPr>
          <p:cNvPr id="5" name="圖片 4"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4221088"/>
            <a:ext cx="5904656" cy="2477993"/>
          </a:xfrm>
          <a:prstGeom prst="rect">
            <a:avLst/>
          </a:prstGeom>
        </p:spPr>
      </p:pic>
    </p:spTree>
    <p:extLst>
      <p:ext uri="{BB962C8B-B14F-4D97-AF65-F5344CB8AC3E}">
        <p14:creationId xmlns:p14="http://schemas.microsoft.com/office/powerpoint/2010/main" val="131637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INTERSECT</a:t>
            </a:r>
            <a:endParaRPr lang="zh-TW" altLang="en-US" dirty="0"/>
          </a:p>
        </p:txBody>
      </p:sp>
      <p:sp>
        <p:nvSpPr>
          <p:cNvPr id="3" name="內容版面配置區 2"/>
          <p:cNvSpPr>
            <a:spLocks noGrp="1"/>
          </p:cNvSpPr>
          <p:nvPr>
            <p:ph idx="1"/>
          </p:nvPr>
        </p:nvSpPr>
        <p:spPr/>
        <p:txBody>
          <a:bodyPr/>
          <a:lstStyle/>
          <a:p>
            <a:r>
              <a:rPr lang="zh-TW" altLang="en-US" dirty="0"/>
              <a:t>相對於 </a:t>
            </a:r>
            <a:r>
              <a:rPr lang="en-US" altLang="zh-TW" dirty="0">
                <a:hlinkClick r:id="rId2"/>
              </a:rPr>
              <a:t>UNION</a:t>
            </a:r>
            <a:r>
              <a:rPr lang="zh-TW" altLang="en-US" dirty="0"/>
              <a:t> 像是 </a:t>
            </a:r>
            <a:r>
              <a:rPr lang="en-US" altLang="zh-TW" dirty="0"/>
              <a:t>OR (</a:t>
            </a:r>
            <a:r>
              <a:rPr lang="zh-TW" altLang="en-US" dirty="0"/>
              <a:t>聯集</a:t>
            </a:r>
            <a:r>
              <a:rPr lang="en-US" altLang="zh-TW" dirty="0"/>
              <a:t>)</a:t>
            </a:r>
            <a:r>
              <a:rPr lang="zh-TW" altLang="en-US" dirty="0"/>
              <a:t>，</a:t>
            </a:r>
            <a:r>
              <a:rPr lang="en-US" altLang="zh-TW" dirty="0"/>
              <a:t>INTERSECT </a:t>
            </a:r>
            <a:r>
              <a:rPr lang="zh-TW" altLang="en-US" dirty="0"/>
              <a:t>運算子則像是 </a:t>
            </a:r>
            <a:r>
              <a:rPr lang="en-US" altLang="zh-TW" dirty="0"/>
              <a:t>AND (</a:t>
            </a:r>
            <a:r>
              <a:rPr lang="zh-TW" altLang="en-US" dirty="0"/>
              <a:t>交集</a:t>
            </a:r>
            <a:r>
              <a:rPr lang="en-US" altLang="zh-TW" dirty="0"/>
              <a:t>)</a:t>
            </a:r>
            <a:r>
              <a:rPr lang="zh-TW" altLang="en-US" dirty="0"/>
              <a:t>，如果紀錄存在於第一個查詢結果集內同時亦存在於第二個查詢結果集內時，才會被取出。</a:t>
            </a:r>
          </a:p>
        </p:txBody>
      </p:sp>
      <p:pic>
        <p:nvPicPr>
          <p:cNvPr id="2050" name="Picture 2" descr="VITO の學習筆記: LINQ 表示式(5) - Concat、Union、Intersect、Except">
            <a:extLst>
              <a:ext uri="{FF2B5EF4-FFF2-40B4-BE49-F238E27FC236}">
                <a16:creationId xmlns:a16="http://schemas.microsoft.com/office/drawing/2014/main" id="{0586B430-6688-48B3-B3B2-6A97E6A993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3714858"/>
            <a:ext cx="4248472" cy="3085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887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8BA5BA-B0B6-4A2D-BB7D-25F9A86B5FFD}"/>
              </a:ext>
            </a:extLst>
          </p:cNvPr>
          <p:cNvSpPr>
            <a:spLocks noGrp="1"/>
          </p:cNvSpPr>
          <p:nvPr>
            <p:ph type="title"/>
          </p:nvPr>
        </p:nvSpPr>
        <p:spPr/>
        <p:txBody>
          <a:bodyPr>
            <a:normAutofit/>
          </a:bodyPr>
          <a:lstStyle/>
          <a:p>
            <a:r>
              <a:rPr lang="en-US" altLang="zh-TW" dirty="0"/>
              <a:t>Project Proposal</a:t>
            </a:r>
            <a:endParaRPr lang="zh-TW" altLang="en-US" dirty="0"/>
          </a:p>
        </p:txBody>
      </p:sp>
      <p:sp>
        <p:nvSpPr>
          <p:cNvPr id="3" name="內容版面配置區 2">
            <a:extLst>
              <a:ext uri="{FF2B5EF4-FFF2-40B4-BE49-F238E27FC236}">
                <a16:creationId xmlns:a16="http://schemas.microsoft.com/office/drawing/2014/main" id="{BE4C1FF6-A1C9-4509-B43B-C8D840EF99EF}"/>
              </a:ext>
            </a:extLst>
          </p:cNvPr>
          <p:cNvSpPr>
            <a:spLocks noGrp="1"/>
          </p:cNvSpPr>
          <p:nvPr>
            <p:ph idx="1"/>
          </p:nvPr>
        </p:nvSpPr>
        <p:spPr/>
        <p:txBody>
          <a:bodyPr/>
          <a:lstStyle/>
          <a:p>
            <a:r>
              <a:rPr lang="zh-TW" altLang="en-US" dirty="0"/>
              <a:t>設計一個全端系統的介面。</a:t>
            </a:r>
            <a:endParaRPr lang="en-US" altLang="zh-TW" dirty="0"/>
          </a:p>
          <a:p>
            <a:r>
              <a:rPr lang="zh-TW" altLang="en-US" dirty="0"/>
              <a:t>需要有一個關聯式資料庫的設計、全端頁面的架構圖</a:t>
            </a:r>
            <a:r>
              <a:rPr lang="en-US" altLang="zh-TW" dirty="0"/>
              <a:t>(</a:t>
            </a:r>
            <a:r>
              <a:rPr lang="zh-TW" altLang="en-US" dirty="0"/>
              <a:t>包含前端、後端、如何引入資料庫</a:t>
            </a:r>
            <a:r>
              <a:rPr lang="en-US" altLang="zh-TW" dirty="0"/>
              <a:t>)</a:t>
            </a:r>
            <a:r>
              <a:rPr lang="zh-TW" altLang="en-US" dirty="0"/>
              <a:t>。</a:t>
            </a:r>
            <a:endParaRPr lang="en-US" altLang="zh-TW" dirty="0"/>
          </a:p>
          <a:p>
            <a:r>
              <a:rPr lang="zh-TW" altLang="en-US" dirty="0"/>
              <a:t>預計</a:t>
            </a:r>
            <a:r>
              <a:rPr lang="en-US" altLang="zh-TW" dirty="0"/>
              <a:t>3</a:t>
            </a:r>
            <a:r>
              <a:rPr lang="zh-TW" altLang="en-US" dirty="0"/>
              <a:t>小時的討論時間。</a:t>
            </a:r>
            <a:endParaRPr lang="en-US" altLang="zh-TW" dirty="0"/>
          </a:p>
          <a:p>
            <a:r>
              <a:rPr lang="en-US" altLang="zh-TW" dirty="0"/>
              <a:t>3</a:t>
            </a:r>
            <a:r>
              <a:rPr lang="zh-TW" altLang="en-US" dirty="0"/>
              <a:t> </a:t>
            </a:r>
            <a:r>
              <a:rPr lang="en-US" altLang="zh-TW" dirty="0"/>
              <a:t>–</a:t>
            </a:r>
            <a:r>
              <a:rPr lang="zh-TW" altLang="en-US" dirty="0"/>
              <a:t> </a:t>
            </a:r>
            <a:r>
              <a:rPr lang="en-US" altLang="zh-TW" dirty="0"/>
              <a:t>4</a:t>
            </a:r>
            <a:r>
              <a:rPr lang="zh-TW" altLang="en-US" dirty="0"/>
              <a:t> 人一組。</a:t>
            </a:r>
          </a:p>
        </p:txBody>
      </p:sp>
    </p:spTree>
    <p:extLst>
      <p:ext uri="{BB962C8B-B14F-4D97-AF65-F5344CB8AC3E}">
        <p14:creationId xmlns:p14="http://schemas.microsoft.com/office/powerpoint/2010/main" val="21194840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INTERSECT</a:t>
            </a:r>
            <a:endParaRPr lang="zh-TW" altLang="en-US" dirty="0"/>
          </a:p>
        </p:txBody>
      </p:sp>
      <p:sp>
        <p:nvSpPr>
          <p:cNvPr id="3" name="內容版面配置區 2"/>
          <p:cNvSpPr>
            <a:spLocks noGrp="1"/>
          </p:cNvSpPr>
          <p:nvPr>
            <p:ph idx="1"/>
          </p:nvPr>
        </p:nvSpPr>
        <p:spPr/>
        <p:txBody>
          <a:bodyPr/>
          <a:lstStyle/>
          <a:p>
            <a:r>
              <a:rPr lang="en-US" altLang="zh-TW" b="1" dirty="0"/>
              <a:t>SELECT</a:t>
            </a:r>
            <a:r>
              <a:rPr lang="en-US" altLang="zh-TW" dirty="0"/>
              <a:t> </a:t>
            </a:r>
            <a:r>
              <a:rPr lang="en-US" altLang="zh-TW" dirty="0" err="1"/>
              <a:t>P_Name</a:t>
            </a:r>
            <a:r>
              <a:rPr lang="en-US" altLang="zh-TW" dirty="0"/>
              <a:t> </a:t>
            </a:r>
            <a:r>
              <a:rPr lang="en-US" altLang="zh-TW" b="1" dirty="0"/>
              <a:t>FROM</a:t>
            </a:r>
            <a:r>
              <a:rPr lang="en-US" altLang="zh-TW" dirty="0"/>
              <a:t> </a:t>
            </a:r>
            <a:r>
              <a:rPr lang="en-US" altLang="zh-TW" dirty="0" err="1"/>
              <a:t>products_taiwan</a:t>
            </a:r>
            <a:r>
              <a:rPr lang="en-US" altLang="zh-TW" dirty="0"/>
              <a:t> </a:t>
            </a:r>
            <a:r>
              <a:rPr lang="en-US" altLang="zh-TW" b="1" dirty="0"/>
              <a:t>INTERSECT</a:t>
            </a:r>
            <a:r>
              <a:rPr lang="en-US" altLang="zh-TW" dirty="0"/>
              <a:t> </a:t>
            </a:r>
            <a:r>
              <a:rPr lang="en-US" altLang="zh-TW" b="1" dirty="0"/>
              <a:t>SELECT</a:t>
            </a:r>
            <a:r>
              <a:rPr lang="en-US" altLang="zh-TW" dirty="0"/>
              <a:t> </a:t>
            </a:r>
            <a:r>
              <a:rPr lang="en-US" altLang="zh-TW" dirty="0" err="1"/>
              <a:t>P_Name</a:t>
            </a:r>
            <a:r>
              <a:rPr lang="en-US" altLang="zh-TW" dirty="0"/>
              <a:t> </a:t>
            </a:r>
            <a:r>
              <a:rPr lang="en-US" altLang="zh-TW" b="1" dirty="0"/>
              <a:t>FROM</a:t>
            </a:r>
            <a:r>
              <a:rPr lang="en-US" altLang="zh-TW" dirty="0"/>
              <a:t> </a:t>
            </a:r>
            <a:r>
              <a:rPr lang="en-US" altLang="zh-TW" dirty="0" err="1"/>
              <a:t>products_china</a:t>
            </a:r>
            <a:r>
              <a:rPr lang="en-US" altLang="zh-TW" dirty="0"/>
              <a:t>;</a:t>
            </a:r>
            <a:endParaRPr lang="zh-TW" altLang="en-US" dirty="0"/>
          </a:p>
        </p:txBody>
      </p:sp>
      <p:pic>
        <p:nvPicPr>
          <p:cNvPr id="4" name="圖片 3"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4149080"/>
            <a:ext cx="6849431" cy="1228896"/>
          </a:xfrm>
          <a:prstGeom prst="rect">
            <a:avLst/>
          </a:prstGeom>
        </p:spPr>
      </p:pic>
    </p:spTree>
    <p:extLst>
      <p:ext uri="{BB962C8B-B14F-4D97-AF65-F5344CB8AC3E}">
        <p14:creationId xmlns:p14="http://schemas.microsoft.com/office/powerpoint/2010/main" val="219401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試試看下面的指令</a:t>
            </a:r>
          </a:p>
        </p:txBody>
      </p:sp>
      <p:sp>
        <p:nvSpPr>
          <p:cNvPr id="3" name="內容版面配置區 2"/>
          <p:cNvSpPr>
            <a:spLocks noGrp="1"/>
          </p:cNvSpPr>
          <p:nvPr>
            <p:ph idx="1"/>
          </p:nvPr>
        </p:nvSpPr>
        <p:spPr/>
        <p:txBody>
          <a:bodyPr/>
          <a:lstStyle/>
          <a:p>
            <a:r>
              <a:rPr lang="en-US" altLang="zh-TW" dirty="0"/>
              <a:t>SELECT City FROM Customers</a:t>
            </a:r>
            <a:br>
              <a:rPr lang="en-US" altLang="zh-TW" dirty="0"/>
            </a:br>
            <a:r>
              <a:rPr lang="en-US" altLang="zh-TW" dirty="0"/>
              <a:t>UNION</a:t>
            </a:r>
            <a:br>
              <a:rPr lang="en-US" altLang="zh-TW" dirty="0"/>
            </a:br>
            <a:r>
              <a:rPr lang="en-US" altLang="zh-TW" dirty="0"/>
              <a:t>SELECT City FROM Suppliers;</a:t>
            </a:r>
          </a:p>
          <a:p>
            <a:r>
              <a:rPr lang="en-US" altLang="zh-TW" dirty="0"/>
              <a:t>SELECT City FROM Customers</a:t>
            </a:r>
            <a:br>
              <a:rPr lang="en-US" altLang="zh-TW" dirty="0"/>
            </a:br>
            <a:r>
              <a:rPr lang="en-US" altLang="zh-TW" dirty="0"/>
              <a:t>INTERSECT</a:t>
            </a:r>
            <a:br>
              <a:rPr lang="en-US" altLang="zh-TW" dirty="0"/>
            </a:br>
            <a:r>
              <a:rPr lang="en-US" altLang="zh-TW" dirty="0"/>
              <a:t>SELECT City FROM Suppliers;</a:t>
            </a:r>
            <a:endParaRPr lang="zh-TW"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Lab 6</a:t>
            </a:r>
            <a:endParaRPr lang="zh-TW" altLang="en-US" dirty="0"/>
          </a:p>
        </p:txBody>
      </p:sp>
      <p:sp>
        <p:nvSpPr>
          <p:cNvPr id="3" name="內容版面配置區 2"/>
          <p:cNvSpPr>
            <a:spLocks noGrp="1"/>
          </p:cNvSpPr>
          <p:nvPr>
            <p:ph idx="1"/>
          </p:nvPr>
        </p:nvSpPr>
        <p:spPr/>
        <p:txBody>
          <a:bodyPr/>
          <a:lstStyle/>
          <a:p>
            <a:r>
              <a:rPr lang="zh-TW" altLang="en-US" dirty="0"/>
              <a:t>列出德國所有供應商與客戶所在的城市</a:t>
            </a:r>
            <a:r>
              <a:rPr lang="en-US" altLang="zh-TW" dirty="0"/>
              <a:t>(Customers)(Suppliers)</a:t>
            </a:r>
          </a:p>
          <a:p>
            <a:r>
              <a:rPr lang="zh-TW" altLang="en-US" dirty="0"/>
              <a:t>列出德國同時有供應商與客戶所在的城市</a:t>
            </a:r>
            <a:r>
              <a:rPr lang="en-US" altLang="zh-TW" dirty="0"/>
              <a:t>(Customers)(Suppliers)</a:t>
            </a:r>
            <a:endParaRPr lang="zh-TW"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216119-0A51-42B2-9D3B-97AAE9F7A128}"/>
              </a:ext>
            </a:extLst>
          </p:cNvPr>
          <p:cNvSpPr>
            <a:spLocks noGrp="1"/>
          </p:cNvSpPr>
          <p:nvPr>
            <p:ph type="title"/>
          </p:nvPr>
        </p:nvSpPr>
        <p:spPr/>
        <p:txBody>
          <a:bodyPr/>
          <a:lstStyle/>
          <a:p>
            <a:r>
              <a:rPr lang="zh-TW" altLang="en-US" dirty="0"/>
              <a:t>取平均</a:t>
            </a:r>
          </a:p>
        </p:txBody>
      </p:sp>
      <p:sp>
        <p:nvSpPr>
          <p:cNvPr id="3" name="內容版面配置區 2">
            <a:extLst>
              <a:ext uri="{FF2B5EF4-FFF2-40B4-BE49-F238E27FC236}">
                <a16:creationId xmlns:a16="http://schemas.microsoft.com/office/drawing/2014/main" id="{351D8F44-5B66-493E-9DE7-0A2B93529ED9}"/>
              </a:ext>
            </a:extLst>
          </p:cNvPr>
          <p:cNvSpPr>
            <a:spLocks noGrp="1"/>
          </p:cNvSpPr>
          <p:nvPr>
            <p:ph idx="1"/>
          </p:nvPr>
        </p:nvSpPr>
        <p:spPr/>
        <p:txBody>
          <a:bodyPr/>
          <a:lstStyle/>
          <a:p>
            <a:r>
              <a:rPr lang="en-US" altLang="zh-TW" dirty="0"/>
              <a:t>AVG() </a:t>
            </a:r>
            <a:r>
              <a:rPr lang="zh-TW" altLang="en-US" dirty="0"/>
              <a:t>函數用來計算一數值欄位的平均值。</a:t>
            </a:r>
            <a:endParaRPr lang="en-US" altLang="zh-TW" dirty="0"/>
          </a:p>
          <a:p>
            <a:r>
              <a:rPr lang="en-US" altLang="zh-TW" dirty="0"/>
              <a:t>SELECT</a:t>
            </a:r>
            <a:r>
              <a:rPr lang="zh-TW" altLang="en-US" dirty="0"/>
              <a:t> </a:t>
            </a:r>
            <a:r>
              <a:rPr lang="en-US" altLang="zh-TW" dirty="0"/>
              <a:t>AVG(Height) FROM students;</a:t>
            </a:r>
            <a:endParaRPr lang="zh-TW" altLang="en-US" dirty="0"/>
          </a:p>
        </p:txBody>
      </p:sp>
      <p:pic>
        <p:nvPicPr>
          <p:cNvPr id="5" name="圖片 4" descr="一張含有 螢幕擷取畫面 的圖片&#10;&#10;自動產生的描述">
            <a:extLst>
              <a:ext uri="{FF2B5EF4-FFF2-40B4-BE49-F238E27FC236}">
                <a16:creationId xmlns:a16="http://schemas.microsoft.com/office/drawing/2014/main" id="{4DDA4480-5820-4790-84CB-3CF591852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366" y="3416027"/>
            <a:ext cx="6878010" cy="1705213"/>
          </a:xfrm>
          <a:prstGeom prst="rect">
            <a:avLst/>
          </a:prstGeom>
        </p:spPr>
      </p:pic>
      <p:sp>
        <p:nvSpPr>
          <p:cNvPr id="6" name="文字方塊 5">
            <a:extLst>
              <a:ext uri="{FF2B5EF4-FFF2-40B4-BE49-F238E27FC236}">
                <a16:creationId xmlns:a16="http://schemas.microsoft.com/office/drawing/2014/main" id="{C0BEC531-0838-4B17-AAFD-36C6C321A375}"/>
              </a:ext>
            </a:extLst>
          </p:cNvPr>
          <p:cNvSpPr txBox="1"/>
          <p:nvPr/>
        </p:nvSpPr>
        <p:spPr>
          <a:xfrm>
            <a:off x="2123728" y="5303802"/>
            <a:ext cx="4608512" cy="369332"/>
          </a:xfrm>
          <a:prstGeom prst="rect">
            <a:avLst/>
          </a:prstGeom>
          <a:noFill/>
        </p:spPr>
        <p:txBody>
          <a:bodyPr wrap="square" rtlCol="0">
            <a:spAutoFit/>
          </a:bodyPr>
          <a:lstStyle/>
          <a:p>
            <a:pPr algn="ctr"/>
            <a:r>
              <a:rPr lang="en-US" altLang="zh-TW" dirty="0"/>
              <a:t>students </a:t>
            </a:r>
            <a:endParaRPr lang="zh-TW" altLang="en-US" dirty="0"/>
          </a:p>
        </p:txBody>
      </p:sp>
      <p:pic>
        <p:nvPicPr>
          <p:cNvPr id="8" name="圖片 7" descr="一張含有 螢幕擷取畫面 的圖片&#10;&#10;自動產生的描述">
            <a:extLst>
              <a:ext uri="{FF2B5EF4-FFF2-40B4-BE49-F238E27FC236}">
                <a16:creationId xmlns:a16="http://schemas.microsoft.com/office/drawing/2014/main" id="{8019F09E-BEC6-4D41-AD3C-6F3938BC7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42" y="3789040"/>
            <a:ext cx="7954115" cy="1008112"/>
          </a:xfrm>
          <a:prstGeom prst="rect">
            <a:avLst/>
          </a:prstGeom>
        </p:spPr>
      </p:pic>
    </p:spTree>
    <p:extLst>
      <p:ext uri="{BB962C8B-B14F-4D97-AF65-F5344CB8AC3E}">
        <p14:creationId xmlns:p14="http://schemas.microsoft.com/office/powerpoint/2010/main" val="249009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DCEE2C-7C33-45A7-B324-157351DE5728}"/>
              </a:ext>
            </a:extLst>
          </p:cNvPr>
          <p:cNvSpPr>
            <a:spLocks noGrp="1"/>
          </p:cNvSpPr>
          <p:nvPr>
            <p:ph type="title"/>
          </p:nvPr>
        </p:nvSpPr>
        <p:spPr/>
        <p:txBody>
          <a:bodyPr/>
          <a:lstStyle/>
          <a:p>
            <a:r>
              <a:rPr lang="zh-TW" altLang="en-US" dirty="0"/>
              <a:t>最大值</a:t>
            </a:r>
          </a:p>
        </p:txBody>
      </p:sp>
      <p:sp>
        <p:nvSpPr>
          <p:cNvPr id="3" name="內容版面配置區 2">
            <a:extLst>
              <a:ext uri="{FF2B5EF4-FFF2-40B4-BE49-F238E27FC236}">
                <a16:creationId xmlns:a16="http://schemas.microsoft.com/office/drawing/2014/main" id="{888645FE-A598-4B31-8B75-9A89E87C0DC4}"/>
              </a:ext>
            </a:extLst>
          </p:cNvPr>
          <p:cNvSpPr>
            <a:spLocks noGrp="1"/>
          </p:cNvSpPr>
          <p:nvPr>
            <p:ph idx="1"/>
          </p:nvPr>
        </p:nvSpPr>
        <p:spPr/>
        <p:txBody>
          <a:bodyPr/>
          <a:lstStyle/>
          <a:p>
            <a:r>
              <a:rPr lang="en-US" altLang="zh-TW" dirty="0"/>
              <a:t>MAX() </a:t>
            </a:r>
            <a:r>
              <a:rPr lang="zh-TW" altLang="en-US" dirty="0"/>
              <a:t>函數用來取得特定欄位中的最大紀錄值。</a:t>
            </a:r>
            <a:endParaRPr lang="en-US" altLang="zh-TW" dirty="0"/>
          </a:p>
          <a:p>
            <a:r>
              <a:rPr lang="en-US" altLang="zh-TW" b="1" dirty="0"/>
              <a:t>SELECT</a:t>
            </a:r>
            <a:r>
              <a:rPr lang="en-US" altLang="zh-TW" dirty="0"/>
              <a:t> </a:t>
            </a:r>
            <a:r>
              <a:rPr lang="en-US" altLang="zh-TW" b="1" dirty="0"/>
              <a:t>MAX</a:t>
            </a:r>
            <a:r>
              <a:rPr lang="en-US" altLang="zh-TW" dirty="0"/>
              <a:t>(Price) </a:t>
            </a:r>
            <a:r>
              <a:rPr lang="en-US" altLang="zh-TW" b="1" dirty="0"/>
              <a:t>FROM</a:t>
            </a:r>
            <a:r>
              <a:rPr lang="en-US" altLang="zh-TW" dirty="0"/>
              <a:t> orders;</a:t>
            </a:r>
            <a:endParaRPr lang="zh-TW" altLang="en-US" dirty="0"/>
          </a:p>
        </p:txBody>
      </p:sp>
      <p:pic>
        <p:nvPicPr>
          <p:cNvPr id="5" name="圖片 4" descr="一張含有 螢幕擷取畫面 的圖片&#10;&#10;自動產生的描述">
            <a:extLst>
              <a:ext uri="{FF2B5EF4-FFF2-40B4-BE49-F238E27FC236}">
                <a16:creationId xmlns:a16="http://schemas.microsoft.com/office/drawing/2014/main" id="{439B2AAF-24F8-4B31-A8FF-F0AD3B498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495" y="3717032"/>
            <a:ext cx="6697010" cy="2467319"/>
          </a:xfrm>
          <a:prstGeom prst="rect">
            <a:avLst/>
          </a:prstGeom>
        </p:spPr>
      </p:pic>
      <p:sp>
        <p:nvSpPr>
          <p:cNvPr id="6" name="文字方塊 5">
            <a:extLst>
              <a:ext uri="{FF2B5EF4-FFF2-40B4-BE49-F238E27FC236}">
                <a16:creationId xmlns:a16="http://schemas.microsoft.com/office/drawing/2014/main" id="{46A98797-F3BA-4D1E-BE3A-25B6D53391C9}"/>
              </a:ext>
            </a:extLst>
          </p:cNvPr>
          <p:cNvSpPr txBox="1"/>
          <p:nvPr/>
        </p:nvSpPr>
        <p:spPr>
          <a:xfrm>
            <a:off x="2051720" y="6214030"/>
            <a:ext cx="4608512" cy="369332"/>
          </a:xfrm>
          <a:prstGeom prst="rect">
            <a:avLst/>
          </a:prstGeom>
          <a:noFill/>
        </p:spPr>
        <p:txBody>
          <a:bodyPr wrap="square" rtlCol="0">
            <a:spAutoFit/>
          </a:bodyPr>
          <a:lstStyle/>
          <a:p>
            <a:pPr algn="ctr"/>
            <a:r>
              <a:rPr lang="en-US" altLang="zh-TW" dirty="0"/>
              <a:t>orders</a:t>
            </a:r>
            <a:endParaRPr lang="zh-TW" altLang="en-US" dirty="0"/>
          </a:p>
        </p:txBody>
      </p:sp>
      <p:pic>
        <p:nvPicPr>
          <p:cNvPr id="8" name="圖片 7">
            <a:extLst>
              <a:ext uri="{FF2B5EF4-FFF2-40B4-BE49-F238E27FC236}">
                <a16:creationId xmlns:a16="http://schemas.microsoft.com/office/drawing/2014/main" id="{809D5172-9BB2-4F2D-9C37-77D0CCFB9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626" y="4035373"/>
            <a:ext cx="7432748" cy="908447"/>
          </a:xfrm>
          <a:prstGeom prst="rect">
            <a:avLst/>
          </a:prstGeom>
        </p:spPr>
      </p:pic>
    </p:spTree>
    <p:extLst>
      <p:ext uri="{BB962C8B-B14F-4D97-AF65-F5344CB8AC3E}">
        <p14:creationId xmlns:p14="http://schemas.microsoft.com/office/powerpoint/2010/main" val="347348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1F9272-3D12-4CEF-BBE0-1F9DB49A5E6B}"/>
              </a:ext>
            </a:extLst>
          </p:cNvPr>
          <p:cNvSpPr>
            <a:spLocks noGrp="1"/>
          </p:cNvSpPr>
          <p:nvPr>
            <p:ph type="title"/>
          </p:nvPr>
        </p:nvSpPr>
        <p:spPr/>
        <p:txBody>
          <a:bodyPr/>
          <a:lstStyle/>
          <a:p>
            <a:r>
              <a:rPr lang="zh-TW" altLang="en-US" dirty="0"/>
              <a:t>最小值</a:t>
            </a:r>
          </a:p>
        </p:txBody>
      </p:sp>
      <p:sp>
        <p:nvSpPr>
          <p:cNvPr id="3" name="內容版面配置區 2">
            <a:extLst>
              <a:ext uri="{FF2B5EF4-FFF2-40B4-BE49-F238E27FC236}">
                <a16:creationId xmlns:a16="http://schemas.microsoft.com/office/drawing/2014/main" id="{2041CEB9-DFAF-49EC-BF8F-CE10AD5FDC85}"/>
              </a:ext>
            </a:extLst>
          </p:cNvPr>
          <p:cNvSpPr>
            <a:spLocks noGrp="1"/>
          </p:cNvSpPr>
          <p:nvPr>
            <p:ph idx="1"/>
          </p:nvPr>
        </p:nvSpPr>
        <p:spPr/>
        <p:txBody>
          <a:bodyPr/>
          <a:lstStyle/>
          <a:p>
            <a:r>
              <a:rPr lang="en-US" altLang="zh-TW" dirty="0"/>
              <a:t>MIN() </a:t>
            </a:r>
            <a:r>
              <a:rPr lang="zh-TW" altLang="en-US" dirty="0"/>
              <a:t>函數用來取得特定欄位中的最小紀錄值。</a:t>
            </a:r>
            <a:endParaRPr lang="en-US" altLang="zh-TW" dirty="0"/>
          </a:p>
          <a:p>
            <a:r>
              <a:rPr lang="en-US" altLang="zh-TW" b="1" dirty="0"/>
              <a:t>SELECT</a:t>
            </a:r>
            <a:r>
              <a:rPr lang="en-US" altLang="zh-TW" dirty="0"/>
              <a:t> </a:t>
            </a:r>
            <a:r>
              <a:rPr lang="en-US" altLang="zh-TW" b="1" dirty="0"/>
              <a:t>MIN</a:t>
            </a:r>
            <a:r>
              <a:rPr lang="en-US" altLang="zh-TW" dirty="0"/>
              <a:t>(Price) </a:t>
            </a:r>
            <a:r>
              <a:rPr lang="en-US" altLang="zh-TW" b="1" dirty="0"/>
              <a:t>FROM</a:t>
            </a:r>
            <a:r>
              <a:rPr lang="en-US" altLang="zh-TW" dirty="0"/>
              <a:t> orders;</a:t>
            </a:r>
            <a:endParaRPr lang="zh-TW" altLang="en-US" dirty="0"/>
          </a:p>
        </p:txBody>
      </p:sp>
      <p:pic>
        <p:nvPicPr>
          <p:cNvPr id="4" name="圖片 3" descr="一張含有 螢幕擷取畫面 的圖片&#10;&#10;自動產生的描述">
            <a:extLst>
              <a:ext uri="{FF2B5EF4-FFF2-40B4-BE49-F238E27FC236}">
                <a16:creationId xmlns:a16="http://schemas.microsoft.com/office/drawing/2014/main" id="{66F9EF6D-1FFC-4BCF-873D-F6A3D42CB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495" y="3717032"/>
            <a:ext cx="6697010" cy="2467319"/>
          </a:xfrm>
          <a:prstGeom prst="rect">
            <a:avLst/>
          </a:prstGeom>
        </p:spPr>
      </p:pic>
      <p:sp>
        <p:nvSpPr>
          <p:cNvPr id="5" name="文字方塊 4">
            <a:extLst>
              <a:ext uri="{FF2B5EF4-FFF2-40B4-BE49-F238E27FC236}">
                <a16:creationId xmlns:a16="http://schemas.microsoft.com/office/drawing/2014/main" id="{C50CD464-7EBB-464D-80DA-6CAD7D1E3752}"/>
              </a:ext>
            </a:extLst>
          </p:cNvPr>
          <p:cNvSpPr txBox="1"/>
          <p:nvPr/>
        </p:nvSpPr>
        <p:spPr>
          <a:xfrm>
            <a:off x="2051720" y="6214030"/>
            <a:ext cx="4608512" cy="369332"/>
          </a:xfrm>
          <a:prstGeom prst="rect">
            <a:avLst/>
          </a:prstGeom>
          <a:noFill/>
        </p:spPr>
        <p:txBody>
          <a:bodyPr wrap="square" rtlCol="0">
            <a:spAutoFit/>
          </a:bodyPr>
          <a:lstStyle/>
          <a:p>
            <a:pPr algn="ctr"/>
            <a:r>
              <a:rPr lang="en-US" altLang="zh-TW" dirty="0"/>
              <a:t>orders</a:t>
            </a:r>
            <a:endParaRPr lang="zh-TW" altLang="en-US" dirty="0"/>
          </a:p>
        </p:txBody>
      </p:sp>
      <p:pic>
        <p:nvPicPr>
          <p:cNvPr id="7" name="圖片 6">
            <a:extLst>
              <a:ext uri="{FF2B5EF4-FFF2-40B4-BE49-F238E27FC236}">
                <a16:creationId xmlns:a16="http://schemas.microsoft.com/office/drawing/2014/main" id="{407516D1-B887-4949-88E3-456964642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4238113"/>
            <a:ext cx="8596187" cy="1016239"/>
          </a:xfrm>
          <a:prstGeom prst="rect">
            <a:avLst/>
          </a:prstGeom>
        </p:spPr>
      </p:pic>
    </p:spTree>
    <p:extLst>
      <p:ext uri="{BB962C8B-B14F-4D97-AF65-F5344CB8AC3E}">
        <p14:creationId xmlns:p14="http://schemas.microsoft.com/office/powerpoint/2010/main" val="206823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C3A1A9-9838-465F-B469-65C10A7A0B13}"/>
              </a:ext>
            </a:extLst>
          </p:cNvPr>
          <p:cNvSpPr>
            <a:spLocks noGrp="1"/>
          </p:cNvSpPr>
          <p:nvPr>
            <p:ph type="title"/>
          </p:nvPr>
        </p:nvSpPr>
        <p:spPr/>
        <p:txBody>
          <a:bodyPr/>
          <a:lstStyle/>
          <a:p>
            <a:r>
              <a:rPr lang="zh-TW" altLang="en-US" dirty="0"/>
              <a:t>總數</a:t>
            </a:r>
          </a:p>
        </p:txBody>
      </p:sp>
      <p:sp>
        <p:nvSpPr>
          <p:cNvPr id="3" name="內容版面配置區 2">
            <a:extLst>
              <a:ext uri="{FF2B5EF4-FFF2-40B4-BE49-F238E27FC236}">
                <a16:creationId xmlns:a16="http://schemas.microsoft.com/office/drawing/2014/main" id="{22E7573B-D14F-47C1-953C-D038C4F053E4}"/>
              </a:ext>
            </a:extLst>
          </p:cNvPr>
          <p:cNvSpPr>
            <a:spLocks noGrp="1"/>
          </p:cNvSpPr>
          <p:nvPr>
            <p:ph idx="1"/>
          </p:nvPr>
        </p:nvSpPr>
        <p:spPr/>
        <p:txBody>
          <a:bodyPr/>
          <a:lstStyle/>
          <a:p>
            <a:r>
              <a:rPr lang="en-US" altLang="zh-TW" dirty="0"/>
              <a:t>SUM() </a:t>
            </a:r>
            <a:r>
              <a:rPr lang="zh-TW" altLang="en-US" dirty="0"/>
              <a:t>函數用來計算一數值欄位的總合。</a:t>
            </a:r>
            <a:endParaRPr lang="en-US" altLang="zh-TW" dirty="0"/>
          </a:p>
          <a:p>
            <a:r>
              <a:rPr lang="en-US" altLang="zh-TW" b="1" dirty="0"/>
              <a:t>SELECT</a:t>
            </a:r>
            <a:r>
              <a:rPr lang="en-US" altLang="zh-TW" dirty="0"/>
              <a:t> </a:t>
            </a:r>
            <a:r>
              <a:rPr lang="en-US" altLang="zh-TW" b="1" dirty="0"/>
              <a:t>SUM</a:t>
            </a:r>
            <a:r>
              <a:rPr lang="en-US" altLang="zh-TW" dirty="0"/>
              <a:t>(Price) </a:t>
            </a:r>
            <a:r>
              <a:rPr lang="en-US" altLang="zh-TW" b="1" dirty="0"/>
              <a:t>FROM</a:t>
            </a:r>
            <a:r>
              <a:rPr lang="en-US" altLang="zh-TW" dirty="0"/>
              <a:t> orders;</a:t>
            </a:r>
            <a:endParaRPr lang="zh-TW" altLang="en-US" dirty="0"/>
          </a:p>
        </p:txBody>
      </p:sp>
      <p:pic>
        <p:nvPicPr>
          <p:cNvPr id="4" name="圖片 3" descr="一張含有 螢幕擷取畫面 的圖片&#10;&#10;自動產生的描述">
            <a:extLst>
              <a:ext uri="{FF2B5EF4-FFF2-40B4-BE49-F238E27FC236}">
                <a16:creationId xmlns:a16="http://schemas.microsoft.com/office/drawing/2014/main" id="{89B619CE-4B52-4634-BEC3-EB58FD6896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495" y="3717032"/>
            <a:ext cx="6697010" cy="2467319"/>
          </a:xfrm>
          <a:prstGeom prst="rect">
            <a:avLst/>
          </a:prstGeom>
        </p:spPr>
      </p:pic>
      <p:sp>
        <p:nvSpPr>
          <p:cNvPr id="5" name="文字方塊 4">
            <a:extLst>
              <a:ext uri="{FF2B5EF4-FFF2-40B4-BE49-F238E27FC236}">
                <a16:creationId xmlns:a16="http://schemas.microsoft.com/office/drawing/2014/main" id="{CDCD7FEF-DF0E-4856-8424-2F34B4890977}"/>
              </a:ext>
            </a:extLst>
          </p:cNvPr>
          <p:cNvSpPr txBox="1"/>
          <p:nvPr/>
        </p:nvSpPr>
        <p:spPr>
          <a:xfrm>
            <a:off x="2051720" y="6214030"/>
            <a:ext cx="4608512" cy="369332"/>
          </a:xfrm>
          <a:prstGeom prst="rect">
            <a:avLst/>
          </a:prstGeom>
          <a:noFill/>
        </p:spPr>
        <p:txBody>
          <a:bodyPr wrap="square" rtlCol="0">
            <a:spAutoFit/>
          </a:bodyPr>
          <a:lstStyle/>
          <a:p>
            <a:pPr algn="ctr"/>
            <a:r>
              <a:rPr lang="en-US" altLang="zh-TW" dirty="0"/>
              <a:t>orders</a:t>
            </a:r>
            <a:endParaRPr lang="zh-TW" altLang="en-US" dirty="0"/>
          </a:p>
        </p:txBody>
      </p:sp>
      <p:pic>
        <p:nvPicPr>
          <p:cNvPr id="7" name="圖片 6">
            <a:extLst>
              <a:ext uri="{FF2B5EF4-FFF2-40B4-BE49-F238E27FC236}">
                <a16:creationId xmlns:a16="http://schemas.microsoft.com/office/drawing/2014/main" id="{67087B74-CEEC-432F-9ADE-658D64A39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4304382"/>
            <a:ext cx="7566218" cy="933971"/>
          </a:xfrm>
          <a:prstGeom prst="rect">
            <a:avLst/>
          </a:prstGeom>
        </p:spPr>
      </p:pic>
    </p:spTree>
    <p:extLst>
      <p:ext uri="{BB962C8B-B14F-4D97-AF65-F5344CB8AC3E}">
        <p14:creationId xmlns:p14="http://schemas.microsoft.com/office/powerpoint/2010/main" val="323512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Aggregate</a:t>
            </a:r>
            <a:endParaRPr lang="zh-TW" altLang="en-US" dirty="0"/>
          </a:p>
        </p:txBody>
      </p:sp>
      <p:sp>
        <p:nvSpPr>
          <p:cNvPr id="3" name="內容版面配置區 2"/>
          <p:cNvSpPr>
            <a:spLocks noGrp="1"/>
          </p:cNvSpPr>
          <p:nvPr>
            <p:ph idx="1"/>
          </p:nvPr>
        </p:nvSpPr>
        <p:spPr/>
        <p:txBody>
          <a:bodyPr>
            <a:normAutofit lnSpcReduction="10000"/>
          </a:bodyPr>
          <a:lstStyle/>
          <a:p>
            <a:r>
              <a:rPr lang="zh-TW" altLang="en-US" dirty="0"/>
              <a:t>彙整一個資料集的值</a:t>
            </a:r>
            <a:endParaRPr lang="en-US" altLang="zh-TW" dirty="0"/>
          </a:p>
          <a:p>
            <a:pPr lvl="1"/>
            <a:r>
              <a:rPr lang="zh-TW" altLang="en-US" dirty="0"/>
              <a:t>取平均、最大值、最小值、計數、總數等</a:t>
            </a:r>
            <a:endParaRPr lang="en-US" altLang="zh-TW" dirty="0"/>
          </a:p>
          <a:p>
            <a:r>
              <a:rPr lang="zh-TW" altLang="en-US" dirty="0"/>
              <a:t>請嘗試下列 </a:t>
            </a:r>
            <a:r>
              <a:rPr lang="en-US" altLang="zh-TW" dirty="0"/>
              <a:t>SQL </a:t>
            </a:r>
            <a:r>
              <a:rPr lang="zh-TW" altLang="en-US" dirty="0"/>
              <a:t>指令</a:t>
            </a:r>
            <a:endParaRPr lang="en-US" altLang="zh-TW" dirty="0"/>
          </a:p>
          <a:p>
            <a:pPr lvl="1"/>
            <a:r>
              <a:rPr lang="en-US" altLang="zh-TW" dirty="0"/>
              <a:t>SELECT</a:t>
            </a:r>
            <a:r>
              <a:rPr lang="zh-TW" altLang="en-US" dirty="0"/>
              <a:t> </a:t>
            </a:r>
            <a:r>
              <a:rPr lang="en-US" altLang="zh-TW" dirty="0" err="1"/>
              <a:t>avg</a:t>
            </a:r>
            <a:r>
              <a:rPr lang="en-US" altLang="zh-TW" dirty="0"/>
              <a:t>(price) FROM Products WHERE </a:t>
            </a:r>
            <a:r>
              <a:rPr lang="en-US" altLang="zh-TW" dirty="0" err="1"/>
              <a:t>SupplierID</a:t>
            </a:r>
            <a:r>
              <a:rPr lang="en-US" altLang="zh-TW" dirty="0"/>
              <a:t>=1;</a:t>
            </a:r>
          </a:p>
          <a:p>
            <a:pPr lvl="1"/>
            <a:r>
              <a:rPr lang="en-US" altLang="zh-TW" dirty="0"/>
              <a:t>SELECT max(price) FROM Products WHERE </a:t>
            </a:r>
            <a:r>
              <a:rPr lang="en-US" altLang="zh-TW" dirty="0" err="1"/>
              <a:t>SupplierID</a:t>
            </a:r>
            <a:r>
              <a:rPr lang="en-US" altLang="zh-TW" dirty="0"/>
              <a:t>=1;</a:t>
            </a:r>
          </a:p>
          <a:p>
            <a:pPr lvl="1"/>
            <a:r>
              <a:rPr lang="en-US" altLang="zh-TW" dirty="0"/>
              <a:t>SELECT min(price) FROM Products WHERE </a:t>
            </a:r>
            <a:r>
              <a:rPr lang="en-US" altLang="zh-TW" dirty="0" err="1"/>
              <a:t>SupplierID</a:t>
            </a:r>
            <a:r>
              <a:rPr lang="en-US" altLang="zh-TW" dirty="0"/>
              <a:t>=1;</a:t>
            </a:r>
          </a:p>
          <a:p>
            <a:pPr lvl="1"/>
            <a:endParaRPr lang="en-US" altLang="zh-TW" dirty="0"/>
          </a:p>
          <a:p>
            <a:pPr lvl="1"/>
            <a:endParaRPr lang="en-US" altLang="zh-TW" dirty="0"/>
          </a:p>
          <a:p>
            <a:endParaRPr lang="zh-TW"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Count</a:t>
            </a:r>
            <a:endParaRPr lang="zh-TW" altLang="en-US" dirty="0"/>
          </a:p>
        </p:txBody>
      </p:sp>
      <p:sp>
        <p:nvSpPr>
          <p:cNvPr id="3" name="內容版面配置區 2"/>
          <p:cNvSpPr>
            <a:spLocks noGrp="1"/>
          </p:cNvSpPr>
          <p:nvPr>
            <p:ph idx="1"/>
          </p:nvPr>
        </p:nvSpPr>
        <p:spPr/>
        <p:txBody>
          <a:bodyPr/>
          <a:lstStyle/>
          <a:p>
            <a:r>
              <a:rPr lang="en-US" altLang="zh-TW" dirty="0"/>
              <a:t>COUNT() </a:t>
            </a:r>
            <a:r>
              <a:rPr lang="zh-TW" altLang="en-US" dirty="0"/>
              <a:t>函數用來計算符合查詢條件的欄位紀錄總共有幾筆。</a:t>
            </a:r>
          </a:p>
        </p:txBody>
      </p:sp>
      <p:pic>
        <p:nvPicPr>
          <p:cNvPr id="4" name="圖片 3"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521" y="2924944"/>
            <a:ext cx="6858957" cy="2534004"/>
          </a:xfrm>
          <a:prstGeom prst="rect">
            <a:avLst/>
          </a:prstGeom>
        </p:spPr>
      </p:pic>
      <p:sp>
        <p:nvSpPr>
          <p:cNvPr id="5" name="文字方塊 4"/>
          <p:cNvSpPr txBox="1"/>
          <p:nvPr/>
        </p:nvSpPr>
        <p:spPr>
          <a:xfrm>
            <a:off x="1907704" y="5589240"/>
            <a:ext cx="5256584" cy="369332"/>
          </a:xfrm>
          <a:prstGeom prst="rect">
            <a:avLst/>
          </a:prstGeom>
          <a:noFill/>
        </p:spPr>
        <p:txBody>
          <a:bodyPr wrap="square" rtlCol="0">
            <a:spAutoFit/>
          </a:bodyPr>
          <a:lstStyle/>
          <a:p>
            <a:pPr algn="ctr"/>
            <a:r>
              <a:rPr lang="en-US" altLang="zh-TW" dirty="0"/>
              <a:t> orders</a:t>
            </a:r>
            <a:endParaRPr lang="zh-TW" altLang="en-US" dirty="0"/>
          </a:p>
        </p:txBody>
      </p:sp>
    </p:spTree>
    <p:extLst>
      <p:ext uri="{BB962C8B-B14F-4D97-AF65-F5344CB8AC3E}">
        <p14:creationId xmlns:p14="http://schemas.microsoft.com/office/powerpoint/2010/main" val="1351706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Count</a:t>
            </a:r>
            <a:endParaRPr lang="zh-TW" altLang="en-US" dirty="0"/>
          </a:p>
        </p:txBody>
      </p:sp>
      <p:sp>
        <p:nvSpPr>
          <p:cNvPr id="3" name="內容版面配置區 2"/>
          <p:cNvSpPr>
            <a:spLocks noGrp="1"/>
          </p:cNvSpPr>
          <p:nvPr>
            <p:ph idx="1"/>
          </p:nvPr>
        </p:nvSpPr>
        <p:spPr/>
        <p:txBody>
          <a:bodyPr/>
          <a:lstStyle/>
          <a:p>
            <a:r>
              <a:rPr lang="en-US" altLang="zh-TW" b="1" dirty="0"/>
              <a:t>SELECT</a:t>
            </a:r>
            <a:r>
              <a:rPr lang="en-US" altLang="zh-TW" dirty="0"/>
              <a:t> </a:t>
            </a:r>
            <a:r>
              <a:rPr lang="en-US" altLang="zh-TW" b="1" dirty="0"/>
              <a:t>COUNT</a:t>
            </a:r>
            <a:r>
              <a:rPr lang="en-US" altLang="zh-TW" dirty="0"/>
              <a:t>(*) </a:t>
            </a:r>
            <a:r>
              <a:rPr lang="en-US" altLang="zh-TW" b="1" dirty="0"/>
              <a:t>FROM</a:t>
            </a:r>
            <a:r>
              <a:rPr lang="en-US" altLang="zh-TW" dirty="0"/>
              <a:t> orders;</a:t>
            </a:r>
          </a:p>
          <a:p>
            <a:pPr marL="0" indent="0">
              <a:buNone/>
            </a:pPr>
            <a:endParaRPr lang="en-US" altLang="zh-TW" dirty="0"/>
          </a:p>
          <a:p>
            <a:r>
              <a:rPr lang="en-US" altLang="zh-TW" b="1" dirty="0"/>
              <a:t>SELECT</a:t>
            </a:r>
            <a:r>
              <a:rPr lang="en-US" altLang="zh-TW" dirty="0"/>
              <a:t> </a:t>
            </a:r>
            <a:r>
              <a:rPr lang="en-US" altLang="zh-TW" b="1" dirty="0"/>
              <a:t>COUNT</a:t>
            </a:r>
            <a:r>
              <a:rPr lang="en-US" altLang="zh-TW" dirty="0"/>
              <a:t>(Customer) </a:t>
            </a:r>
            <a:r>
              <a:rPr lang="en-US" altLang="zh-TW" b="1" dirty="0"/>
              <a:t>FROM</a:t>
            </a:r>
            <a:r>
              <a:rPr lang="en-US" altLang="zh-TW" dirty="0"/>
              <a:t> orders </a:t>
            </a:r>
            <a:r>
              <a:rPr lang="en-US" altLang="zh-TW" b="1" dirty="0"/>
              <a:t>WHERE</a:t>
            </a:r>
            <a:r>
              <a:rPr lang="en-US" altLang="zh-TW" dirty="0"/>
              <a:t> Customer='</a:t>
            </a:r>
            <a:r>
              <a:rPr lang="zh-TW" altLang="en-US" dirty="0"/>
              <a:t>張一</a:t>
            </a:r>
            <a:r>
              <a:rPr lang="en-US" altLang="zh-TW" dirty="0"/>
              <a:t>';</a:t>
            </a:r>
            <a:endParaRPr lang="zh-TW" altLang="en-US" dirty="0"/>
          </a:p>
        </p:txBody>
      </p:sp>
      <p:pic>
        <p:nvPicPr>
          <p:cNvPr id="4" name="圖片 3"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2204864"/>
            <a:ext cx="6839905" cy="847843"/>
          </a:xfrm>
          <a:prstGeom prst="rect">
            <a:avLst/>
          </a:prstGeom>
        </p:spPr>
      </p:pic>
      <p:pic>
        <p:nvPicPr>
          <p:cNvPr id="5" name="圖片 4"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4509120"/>
            <a:ext cx="7605845" cy="936104"/>
          </a:xfrm>
          <a:prstGeom prst="rect">
            <a:avLst/>
          </a:prstGeom>
        </p:spPr>
      </p:pic>
    </p:spTree>
    <p:extLst>
      <p:ext uri="{BB962C8B-B14F-4D97-AF65-F5344CB8AC3E}">
        <p14:creationId xmlns:p14="http://schemas.microsoft.com/office/powerpoint/2010/main" val="3063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F8DB56-27A2-4E66-9F64-2F94E530B7A9}"/>
              </a:ext>
            </a:extLst>
          </p:cNvPr>
          <p:cNvSpPr>
            <a:spLocks noGrp="1"/>
          </p:cNvSpPr>
          <p:nvPr>
            <p:ph type="title"/>
          </p:nvPr>
        </p:nvSpPr>
        <p:spPr/>
        <p:txBody>
          <a:bodyPr/>
          <a:lstStyle/>
          <a:p>
            <a:r>
              <a:rPr lang="zh-TW" altLang="en-US" dirty="0"/>
              <a:t>計分方式</a:t>
            </a:r>
          </a:p>
        </p:txBody>
      </p:sp>
      <p:sp>
        <p:nvSpPr>
          <p:cNvPr id="3" name="內容版面配置區 2">
            <a:extLst>
              <a:ext uri="{FF2B5EF4-FFF2-40B4-BE49-F238E27FC236}">
                <a16:creationId xmlns:a16="http://schemas.microsoft.com/office/drawing/2014/main" id="{00CC4642-BAE9-41B1-9E63-3ACC94538FA6}"/>
              </a:ext>
            </a:extLst>
          </p:cNvPr>
          <p:cNvSpPr>
            <a:spLocks noGrp="1"/>
          </p:cNvSpPr>
          <p:nvPr>
            <p:ph idx="1"/>
          </p:nvPr>
        </p:nvSpPr>
        <p:spPr/>
        <p:txBody>
          <a:bodyPr/>
          <a:lstStyle/>
          <a:p>
            <a:r>
              <a:rPr lang="zh-TW" altLang="en-US" dirty="0"/>
              <a:t>課堂</a:t>
            </a:r>
            <a:r>
              <a:rPr lang="en-US" altLang="zh-TW" dirty="0"/>
              <a:t>Lab</a:t>
            </a:r>
            <a:r>
              <a:rPr lang="zh-TW" altLang="en-US" dirty="0"/>
              <a:t>練習</a:t>
            </a:r>
            <a:r>
              <a:rPr lang="en-US" altLang="zh-TW" dirty="0"/>
              <a:t>(50%)</a:t>
            </a:r>
          </a:p>
          <a:p>
            <a:r>
              <a:rPr lang="en-US" altLang="zh-TW" dirty="0"/>
              <a:t>Project Proposal(30%)</a:t>
            </a:r>
          </a:p>
          <a:p>
            <a:r>
              <a:rPr lang="zh-TW" altLang="en-US" dirty="0"/>
              <a:t>討論</a:t>
            </a:r>
            <a:r>
              <a:rPr lang="en-US" altLang="zh-TW" dirty="0"/>
              <a:t>(20%)</a:t>
            </a:r>
            <a:endParaRPr lang="zh-TW" altLang="en-US" dirty="0"/>
          </a:p>
        </p:txBody>
      </p:sp>
    </p:spTree>
    <p:extLst>
      <p:ext uri="{BB962C8B-B14F-4D97-AF65-F5344CB8AC3E}">
        <p14:creationId xmlns:p14="http://schemas.microsoft.com/office/powerpoint/2010/main" val="39428890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Count</a:t>
            </a:r>
            <a:endParaRPr lang="zh-TW" altLang="en-US" dirty="0"/>
          </a:p>
        </p:txBody>
      </p:sp>
      <p:sp>
        <p:nvSpPr>
          <p:cNvPr id="3" name="內容版面配置區 2"/>
          <p:cNvSpPr>
            <a:spLocks noGrp="1"/>
          </p:cNvSpPr>
          <p:nvPr>
            <p:ph idx="1"/>
          </p:nvPr>
        </p:nvSpPr>
        <p:spPr/>
        <p:txBody>
          <a:bodyPr/>
          <a:lstStyle/>
          <a:p>
            <a:r>
              <a:rPr lang="en-US" altLang="zh-TW" b="1" dirty="0"/>
              <a:t>SELECT</a:t>
            </a:r>
            <a:r>
              <a:rPr lang="en-US" altLang="zh-TW" dirty="0"/>
              <a:t> </a:t>
            </a:r>
            <a:r>
              <a:rPr lang="en-US" altLang="zh-TW" b="1" dirty="0"/>
              <a:t>COUNT</a:t>
            </a:r>
            <a:r>
              <a:rPr lang="en-US" altLang="zh-TW" dirty="0"/>
              <a:t>(</a:t>
            </a:r>
            <a:r>
              <a:rPr lang="en-US" altLang="zh-TW" b="1" dirty="0"/>
              <a:t>DISTINCT</a:t>
            </a:r>
            <a:r>
              <a:rPr lang="en-US" altLang="zh-TW" dirty="0"/>
              <a:t> Customer) </a:t>
            </a:r>
            <a:r>
              <a:rPr lang="en-US" altLang="zh-TW" b="1" dirty="0"/>
              <a:t>FROM</a:t>
            </a:r>
            <a:r>
              <a:rPr lang="en-US" altLang="zh-TW" dirty="0"/>
              <a:t> orders;</a:t>
            </a:r>
            <a:endParaRPr lang="zh-TW" altLang="en-US" dirty="0"/>
          </a:p>
        </p:txBody>
      </p:sp>
      <p:pic>
        <p:nvPicPr>
          <p:cNvPr id="4" name="圖片 3"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3573016"/>
            <a:ext cx="8128123" cy="936104"/>
          </a:xfrm>
          <a:prstGeom prst="rect">
            <a:avLst/>
          </a:prstGeom>
        </p:spPr>
      </p:pic>
    </p:spTree>
    <p:extLst>
      <p:ext uri="{BB962C8B-B14F-4D97-AF65-F5344CB8AC3E}">
        <p14:creationId xmlns:p14="http://schemas.microsoft.com/office/powerpoint/2010/main" val="222878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Aggregate (cont.)</a:t>
            </a:r>
            <a:endParaRPr lang="zh-TW" altLang="en-US" dirty="0"/>
          </a:p>
        </p:txBody>
      </p:sp>
      <p:sp>
        <p:nvSpPr>
          <p:cNvPr id="3" name="內容版面配置區 2"/>
          <p:cNvSpPr>
            <a:spLocks noGrp="1"/>
          </p:cNvSpPr>
          <p:nvPr>
            <p:ph idx="1"/>
          </p:nvPr>
        </p:nvSpPr>
        <p:spPr/>
        <p:txBody>
          <a:bodyPr/>
          <a:lstStyle/>
          <a:p>
            <a:r>
              <a:rPr lang="zh-TW" altLang="en-US" dirty="0"/>
              <a:t>請嘗試下列指令</a:t>
            </a:r>
            <a:endParaRPr lang="en-US" altLang="zh-TW" dirty="0"/>
          </a:p>
          <a:p>
            <a:pPr lvl="1"/>
            <a:r>
              <a:rPr lang="en-US" altLang="zh-TW" dirty="0"/>
              <a:t>SELECT count(</a:t>
            </a:r>
            <a:r>
              <a:rPr lang="en-US" altLang="zh-TW" dirty="0" err="1"/>
              <a:t>customerID</a:t>
            </a:r>
            <a:r>
              <a:rPr lang="en-US" altLang="zh-TW" dirty="0"/>
              <a:t>) FROM</a:t>
            </a:r>
            <a:r>
              <a:rPr lang="zh-TW" altLang="en-US" dirty="0"/>
              <a:t> </a:t>
            </a:r>
            <a:r>
              <a:rPr lang="en-US" altLang="zh-TW" dirty="0"/>
              <a:t>Orders WHERE </a:t>
            </a:r>
            <a:r>
              <a:rPr lang="en-US" altLang="zh-TW" dirty="0" err="1"/>
              <a:t>EmployeeID</a:t>
            </a:r>
            <a:r>
              <a:rPr lang="en-US" altLang="zh-TW" dirty="0"/>
              <a:t>=3; </a:t>
            </a:r>
          </a:p>
          <a:p>
            <a:pPr lvl="1"/>
            <a:r>
              <a:rPr lang="en-US" altLang="zh-TW" dirty="0"/>
              <a:t>SELECT count(distinct </a:t>
            </a:r>
            <a:r>
              <a:rPr lang="en-US" altLang="zh-TW" dirty="0" err="1"/>
              <a:t>customerID</a:t>
            </a:r>
            <a:r>
              <a:rPr lang="en-US" altLang="zh-TW" dirty="0"/>
              <a:t>) FROM</a:t>
            </a:r>
            <a:r>
              <a:rPr lang="zh-TW" altLang="en-US" dirty="0"/>
              <a:t> </a:t>
            </a:r>
            <a:r>
              <a:rPr lang="en-US" altLang="zh-TW" dirty="0"/>
              <a:t>Orders WHERE </a:t>
            </a:r>
            <a:r>
              <a:rPr lang="en-US" altLang="zh-TW" dirty="0" err="1"/>
              <a:t>EmployeeID</a:t>
            </a:r>
            <a:r>
              <a:rPr lang="en-US" altLang="zh-TW" dirty="0"/>
              <a:t>=3;</a:t>
            </a:r>
          </a:p>
          <a:p>
            <a:pPr lvl="1"/>
            <a:r>
              <a:rPr lang="en-US" altLang="zh-TW" dirty="0"/>
              <a:t>SELECT count(*) FROM</a:t>
            </a:r>
            <a:r>
              <a:rPr lang="zh-TW" altLang="en-US" dirty="0"/>
              <a:t> </a:t>
            </a:r>
            <a:r>
              <a:rPr lang="en-US" altLang="zh-TW" dirty="0"/>
              <a:t>Orders WHERE </a:t>
            </a:r>
            <a:r>
              <a:rPr lang="en-US" altLang="zh-TW" dirty="0" err="1"/>
              <a:t>EmployeeID</a:t>
            </a:r>
            <a:r>
              <a:rPr lang="en-US" altLang="zh-TW" dirty="0"/>
              <a:t>=3;</a:t>
            </a:r>
          </a:p>
          <a:p>
            <a:pPr lvl="1"/>
            <a:r>
              <a:rPr lang="en-US" altLang="zh-TW" dirty="0"/>
              <a:t>SELECT</a:t>
            </a:r>
            <a:r>
              <a:rPr lang="zh-TW" altLang="en-US" dirty="0"/>
              <a:t> </a:t>
            </a:r>
            <a:r>
              <a:rPr lang="en-US" altLang="zh-TW" dirty="0"/>
              <a:t>sum(Quantity) FROM </a:t>
            </a:r>
            <a:r>
              <a:rPr lang="en-US" altLang="zh-TW" dirty="0" err="1"/>
              <a:t>OrderDetails</a:t>
            </a:r>
            <a:r>
              <a:rPr lang="en-US" altLang="zh-TW" dirty="0"/>
              <a:t> WHERE </a:t>
            </a:r>
            <a:r>
              <a:rPr lang="en-US" altLang="zh-TW" dirty="0" err="1"/>
              <a:t>ProductID</a:t>
            </a:r>
            <a:r>
              <a:rPr lang="en-US" altLang="zh-TW" dirty="0"/>
              <a:t>=2;</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Lab 7</a:t>
            </a:r>
            <a:endParaRPr lang="zh-TW" altLang="en-US" dirty="0"/>
          </a:p>
        </p:txBody>
      </p:sp>
      <p:sp>
        <p:nvSpPr>
          <p:cNvPr id="3" name="內容版面配置區 2"/>
          <p:cNvSpPr>
            <a:spLocks noGrp="1"/>
          </p:cNvSpPr>
          <p:nvPr>
            <p:ph idx="1"/>
          </p:nvPr>
        </p:nvSpPr>
        <p:spPr/>
        <p:txBody>
          <a:bodyPr/>
          <a:lstStyle/>
          <a:p>
            <a:r>
              <a:rPr lang="zh-TW" altLang="en-US" dirty="0"/>
              <a:t>請列出供應商</a:t>
            </a:r>
            <a:r>
              <a:rPr lang="en-US" altLang="zh-TW" dirty="0"/>
              <a:t>1</a:t>
            </a:r>
            <a:r>
              <a:rPr lang="zh-TW" altLang="en-US" dirty="0"/>
              <a:t>與</a:t>
            </a:r>
            <a:r>
              <a:rPr lang="en-US" altLang="zh-TW" dirty="0"/>
              <a:t>3</a:t>
            </a:r>
            <a:r>
              <a:rPr lang="zh-TW" altLang="en-US" dirty="0"/>
              <a:t>所提供之全部產品的平均價格</a:t>
            </a:r>
            <a:r>
              <a:rPr lang="en-US" altLang="zh-TW" dirty="0"/>
              <a:t>(Products)</a:t>
            </a:r>
          </a:p>
          <a:p>
            <a:endParaRPr lang="en-US" altLang="zh-TW" dirty="0"/>
          </a:p>
          <a:p>
            <a:endParaRPr lang="en-US" altLang="zh-TW" dirty="0"/>
          </a:p>
          <a:p>
            <a:r>
              <a:rPr lang="zh-TW" altLang="en-US" dirty="0"/>
              <a:t>請列出雇員</a:t>
            </a:r>
            <a:r>
              <a:rPr lang="en-US" altLang="zh-TW" dirty="0"/>
              <a:t>1</a:t>
            </a:r>
            <a:r>
              <a:rPr lang="zh-TW" altLang="en-US" dirty="0"/>
              <a:t>至</a:t>
            </a:r>
            <a:r>
              <a:rPr lang="en-US" altLang="zh-TW" dirty="0"/>
              <a:t>5</a:t>
            </a:r>
            <a:r>
              <a:rPr lang="zh-TW" altLang="en-US" dirty="0"/>
              <a:t>，其曾經締結訂單的之客戶</a:t>
            </a:r>
            <a:r>
              <a:rPr lang="en-US" altLang="zh-TW" dirty="0"/>
              <a:t>(</a:t>
            </a:r>
            <a:r>
              <a:rPr lang="zh-TW" altLang="en-US" dirty="0"/>
              <a:t>不重複</a:t>
            </a:r>
            <a:r>
              <a:rPr lang="en-US" altLang="zh-TW" dirty="0"/>
              <a:t>)</a:t>
            </a:r>
            <a:r>
              <a:rPr lang="zh-TW" altLang="en-US" dirty="0"/>
              <a:t>總共有多少位</a:t>
            </a:r>
            <a:r>
              <a:rPr lang="en-US" altLang="zh-TW" dirty="0"/>
              <a:t>(Orders)</a:t>
            </a:r>
          </a:p>
          <a:p>
            <a:endParaRPr lang="zh-TW" altLang="en-US" dirty="0"/>
          </a:p>
        </p:txBody>
      </p:sp>
      <p:pic>
        <p:nvPicPr>
          <p:cNvPr id="5" name="圖片 4" descr="一張含有 螢幕擷取畫面 的圖片&#10;&#10;自動產生的描述">
            <a:extLst>
              <a:ext uri="{FF2B5EF4-FFF2-40B4-BE49-F238E27FC236}">
                <a16:creationId xmlns:a16="http://schemas.microsoft.com/office/drawing/2014/main" id="{07B748B5-DACD-4FAB-9791-4A4AE61DB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2780928"/>
            <a:ext cx="5764569" cy="1452314"/>
          </a:xfrm>
          <a:prstGeom prst="rect">
            <a:avLst/>
          </a:prstGeom>
        </p:spPr>
      </p:pic>
      <p:pic>
        <p:nvPicPr>
          <p:cNvPr id="7" name="圖片 6" descr="一張含有 螢幕擷取畫面, 鳥 的圖片&#10;&#10;自動產生的描述">
            <a:extLst>
              <a:ext uri="{FF2B5EF4-FFF2-40B4-BE49-F238E27FC236}">
                <a16:creationId xmlns:a16="http://schemas.microsoft.com/office/drawing/2014/main" id="{4EF7AC15-5D3E-40A4-89A8-72D070DFB3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5488073"/>
            <a:ext cx="4302855" cy="1325477"/>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GROUP</a:t>
            </a:r>
            <a:r>
              <a:rPr lang="zh-TW" altLang="en-US" dirty="0"/>
              <a:t> </a:t>
            </a:r>
            <a:r>
              <a:rPr lang="en-US" altLang="zh-TW" dirty="0"/>
              <a:t>BY</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a:t>GROUP BY </a:t>
            </a:r>
            <a:r>
              <a:rPr lang="zh-TW" altLang="en-US" dirty="0"/>
              <a:t>敘述句搭配 </a:t>
            </a:r>
            <a:r>
              <a:rPr lang="en-US" altLang="zh-TW" dirty="0"/>
              <a:t>(aggregation function) </a:t>
            </a:r>
            <a:r>
              <a:rPr lang="zh-TW" altLang="en-US" dirty="0"/>
              <a:t>使用，是用來將查詢結果中</a:t>
            </a:r>
            <a:r>
              <a:rPr lang="zh-TW" altLang="en-US" dirty="0">
                <a:solidFill>
                  <a:srgbClr val="FF0000"/>
                </a:solidFill>
              </a:rPr>
              <a:t>特定欄位值相同的資料分為若干個群組</a:t>
            </a:r>
            <a:r>
              <a:rPr lang="zh-TW" altLang="en-US" dirty="0"/>
              <a:t>，而每一個群組都會傳回一個資料列。若沒有使用 </a:t>
            </a:r>
            <a:r>
              <a:rPr lang="en-US" altLang="zh-TW" dirty="0"/>
              <a:t>GROUP BY</a:t>
            </a:r>
            <a:r>
              <a:rPr lang="zh-TW" altLang="en-US" dirty="0"/>
              <a:t>，聚合函數針對一個 </a:t>
            </a:r>
            <a:r>
              <a:rPr lang="en-US" altLang="zh-TW" dirty="0"/>
              <a:t>SELECT </a:t>
            </a:r>
            <a:r>
              <a:rPr lang="zh-TW" altLang="en-US" dirty="0"/>
              <a:t>查詢，只會返回一個彙總值。</a:t>
            </a:r>
            <a:endParaRPr lang="en-US" altLang="zh-TW" dirty="0"/>
          </a:p>
          <a:p>
            <a:r>
              <a:rPr lang="en-US" altLang="zh-TW" dirty="0"/>
              <a:t>aggregation function</a:t>
            </a:r>
            <a:r>
              <a:rPr lang="zh-TW" altLang="en-US" dirty="0"/>
              <a:t>指的也就是 </a:t>
            </a:r>
            <a:r>
              <a:rPr lang="en-US" altLang="zh-TW" dirty="0"/>
              <a:t>AVG()</a:t>
            </a:r>
            <a:r>
              <a:rPr lang="zh-TW" altLang="en-US" dirty="0"/>
              <a:t>、</a:t>
            </a:r>
            <a:r>
              <a:rPr lang="en-US" altLang="zh-TW" dirty="0"/>
              <a:t>COUNT()</a:t>
            </a:r>
            <a:r>
              <a:rPr lang="zh-TW" altLang="en-US" dirty="0"/>
              <a:t>、</a:t>
            </a:r>
            <a:r>
              <a:rPr lang="en-US" altLang="zh-TW" dirty="0"/>
              <a:t>MAX()</a:t>
            </a:r>
            <a:r>
              <a:rPr lang="zh-TW" altLang="en-US" dirty="0"/>
              <a:t>、</a:t>
            </a:r>
            <a:r>
              <a:rPr lang="en-US" altLang="zh-TW" dirty="0"/>
              <a:t>MIN()</a:t>
            </a:r>
            <a:r>
              <a:rPr lang="zh-TW" altLang="en-US" dirty="0"/>
              <a:t>、</a:t>
            </a:r>
            <a:r>
              <a:rPr lang="en-US" altLang="zh-TW" dirty="0"/>
              <a:t>SUM() </a:t>
            </a:r>
            <a:r>
              <a:rPr lang="zh-TW" altLang="en-US" dirty="0"/>
              <a:t>等這些內建函數。</a:t>
            </a:r>
          </a:p>
        </p:txBody>
      </p:sp>
    </p:spTree>
    <p:extLst>
      <p:ext uri="{BB962C8B-B14F-4D97-AF65-F5344CB8AC3E}">
        <p14:creationId xmlns:p14="http://schemas.microsoft.com/office/powerpoint/2010/main" val="37282531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GROUP</a:t>
            </a:r>
            <a:r>
              <a:rPr lang="zh-TW" altLang="en-US" dirty="0"/>
              <a:t> </a:t>
            </a:r>
            <a:r>
              <a:rPr lang="en-US" altLang="zh-TW" dirty="0"/>
              <a:t>BY</a:t>
            </a:r>
            <a:endParaRPr lang="zh-TW" altLang="en-US" dirty="0"/>
          </a:p>
        </p:txBody>
      </p:sp>
      <p:sp>
        <p:nvSpPr>
          <p:cNvPr id="3" name="內容版面配置區 2"/>
          <p:cNvSpPr>
            <a:spLocks noGrp="1"/>
          </p:cNvSpPr>
          <p:nvPr>
            <p:ph idx="1"/>
          </p:nvPr>
        </p:nvSpPr>
        <p:spPr/>
        <p:txBody>
          <a:bodyPr/>
          <a:lstStyle/>
          <a:p>
            <a:r>
              <a:rPr lang="en-US" altLang="zh-TW" b="1" dirty="0"/>
              <a:t>SELECT</a:t>
            </a:r>
            <a:r>
              <a:rPr lang="en-US" altLang="zh-TW" dirty="0"/>
              <a:t> </a:t>
            </a:r>
            <a:r>
              <a:rPr lang="en-US" altLang="zh-TW" dirty="0" err="1"/>
              <a:t>column_name</a:t>
            </a:r>
            <a:r>
              <a:rPr lang="en-US" altLang="zh-TW" dirty="0"/>
              <a:t>(s), </a:t>
            </a:r>
            <a:r>
              <a:rPr lang="en-US" altLang="zh-TW" dirty="0" err="1"/>
              <a:t>aggregate_function</a:t>
            </a:r>
            <a:r>
              <a:rPr lang="en-US" altLang="zh-TW" dirty="0"/>
              <a:t>(</a:t>
            </a:r>
            <a:r>
              <a:rPr lang="en-US" altLang="zh-TW" dirty="0" err="1"/>
              <a:t>column_name</a:t>
            </a:r>
            <a:r>
              <a:rPr lang="en-US" altLang="zh-TW" dirty="0"/>
              <a:t>) </a:t>
            </a:r>
            <a:r>
              <a:rPr lang="en-US" altLang="zh-TW" b="1" dirty="0"/>
              <a:t>FROM</a:t>
            </a:r>
            <a:r>
              <a:rPr lang="en-US" altLang="zh-TW" dirty="0"/>
              <a:t> </a:t>
            </a:r>
            <a:r>
              <a:rPr lang="en-US" altLang="zh-TW" dirty="0" err="1"/>
              <a:t>table_name</a:t>
            </a:r>
            <a:r>
              <a:rPr lang="en-US" altLang="zh-TW" dirty="0"/>
              <a:t> </a:t>
            </a:r>
            <a:r>
              <a:rPr lang="en-US" altLang="zh-TW" b="1" dirty="0"/>
              <a:t>WHERE</a:t>
            </a:r>
            <a:r>
              <a:rPr lang="en-US" altLang="zh-TW" dirty="0"/>
              <a:t> </a:t>
            </a:r>
            <a:r>
              <a:rPr lang="en-US" altLang="zh-TW" dirty="0" err="1"/>
              <a:t>column_name</a:t>
            </a:r>
            <a:r>
              <a:rPr lang="en-US" altLang="zh-TW" dirty="0"/>
              <a:t> </a:t>
            </a:r>
            <a:r>
              <a:rPr lang="en-US" altLang="zh-TW" b="1" dirty="0"/>
              <a:t>operator</a:t>
            </a:r>
            <a:r>
              <a:rPr lang="en-US" altLang="zh-TW" dirty="0"/>
              <a:t> </a:t>
            </a:r>
            <a:r>
              <a:rPr lang="en-US" altLang="zh-TW" b="1" dirty="0"/>
              <a:t>value</a:t>
            </a:r>
            <a:r>
              <a:rPr lang="en-US" altLang="zh-TW" dirty="0"/>
              <a:t> </a:t>
            </a:r>
            <a:r>
              <a:rPr lang="en-US" altLang="zh-TW" b="1" dirty="0"/>
              <a:t>GROUP</a:t>
            </a:r>
            <a:r>
              <a:rPr lang="en-US" altLang="zh-TW" dirty="0"/>
              <a:t> </a:t>
            </a:r>
            <a:r>
              <a:rPr lang="en-US" altLang="zh-TW" b="1" dirty="0"/>
              <a:t>BY</a:t>
            </a:r>
            <a:r>
              <a:rPr lang="en-US" altLang="zh-TW" dirty="0"/>
              <a:t> column_name1, column_name2...;</a:t>
            </a:r>
            <a:endParaRPr lang="zh-TW" altLang="en-US" dirty="0"/>
          </a:p>
        </p:txBody>
      </p:sp>
    </p:spTree>
    <p:extLst>
      <p:ext uri="{BB962C8B-B14F-4D97-AF65-F5344CB8AC3E}">
        <p14:creationId xmlns:p14="http://schemas.microsoft.com/office/powerpoint/2010/main" val="9670023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GROUP</a:t>
            </a:r>
            <a:r>
              <a:rPr lang="zh-TW" altLang="en-US" dirty="0"/>
              <a:t> </a:t>
            </a:r>
            <a:r>
              <a:rPr lang="en-US" altLang="zh-TW" dirty="0"/>
              <a:t>BY</a:t>
            </a:r>
            <a:endParaRPr lang="zh-TW" altLang="en-US" dirty="0"/>
          </a:p>
        </p:txBody>
      </p:sp>
      <p:pic>
        <p:nvPicPr>
          <p:cNvPr id="4" name="內容版面配置區 3" descr="畫面剪輯"/>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1966739"/>
            <a:ext cx="8070962" cy="2902421"/>
          </a:xfrm>
        </p:spPr>
      </p:pic>
      <p:sp>
        <p:nvSpPr>
          <p:cNvPr id="5" name="文字方塊 4"/>
          <p:cNvSpPr txBox="1"/>
          <p:nvPr/>
        </p:nvSpPr>
        <p:spPr>
          <a:xfrm>
            <a:off x="1763688" y="4869160"/>
            <a:ext cx="5256584" cy="369332"/>
          </a:xfrm>
          <a:prstGeom prst="rect">
            <a:avLst/>
          </a:prstGeom>
          <a:noFill/>
        </p:spPr>
        <p:txBody>
          <a:bodyPr wrap="square" rtlCol="0">
            <a:spAutoFit/>
          </a:bodyPr>
          <a:lstStyle/>
          <a:p>
            <a:pPr algn="ctr"/>
            <a:r>
              <a:rPr lang="en-US" altLang="zh-TW" dirty="0"/>
              <a:t> orders</a:t>
            </a:r>
            <a:endParaRPr lang="zh-TW" altLang="en-US" dirty="0"/>
          </a:p>
        </p:txBody>
      </p:sp>
    </p:spTree>
    <p:extLst>
      <p:ext uri="{BB962C8B-B14F-4D97-AF65-F5344CB8AC3E}">
        <p14:creationId xmlns:p14="http://schemas.microsoft.com/office/powerpoint/2010/main" val="24881956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GROUP</a:t>
            </a:r>
            <a:r>
              <a:rPr lang="zh-TW" altLang="en-US" dirty="0"/>
              <a:t> </a:t>
            </a:r>
            <a:r>
              <a:rPr lang="en-US" altLang="zh-TW" dirty="0"/>
              <a:t>BY</a:t>
            </a:r>
            <a:endParaRPr lang="zh-TW" altLang="en-US" dirty="0"/>
          </a:p>
        </p:txBody>
      </p:sp>
      <p:sp>
        <p:nvSpPr>
          <p:cNvPr id="3" name="內容版面配置區 2"/>
          <p:cNvSpPr>
            <a:spLocks noGrp="1"/>
          </p:cNvSpPr>
          <p:nvPr>
            <p:ph idx="1"/>
          </p:nvPr>
        </p:nvSpPr>
        <p:spPr/>
        <p:txBody>
          <a:bodyPr/>
          <a:lstStyle/>
          <a:p>
            <a:r>
              <a:rPr lang="zh-TW" altLang="en-US" b="1" dirty="0"/>
              <a:t>查看每一個顧客的總花費是多少</a:t>
            </a:r>
            <a:endParaRPr lang="en-US" altLang="zh-TW" b="1" dirty="0"/>
          </a:p>
          <a:p>
            <a:r>
              <a:rPr lang="en-US" altLang="zh-TW" b="1" dirty="0"/>
              <a:t>SELECT</a:t>
            </a:r>
            <a:r>
              <a:rPr lang="en-US" altLang="zh-TW" dirty="0"/>
              <a:t> Customer, </a:t>
            </a:r>
            <a:r>
              <a:rPr lang="en-US" altLang="zh-TW" b="1" dirty="0"/>
              <a:t>SUM</a:t>
            </a:r>
            <a:r>
              <a:rPr lang="en-US" altLang="zh-TW" dirty="0"/>
              <a:t>(Price) </a:t>
            </a:r>
            <a:r>
              <a:rPr lang="en-US" altLang="zh-TW" b="1" dirty="0"/>
              <a:t>FROM</a:t>
            </a:r>
            <a:r>
              <a:rPr lang="en-US" altLang="zh-TW" dirty="0"/>
              <a:t> orders </a:t>
            </a:r>
            <a:r>
              <a:rPr lang="en-US" altLang="zh-TW" b="1" dirty="0"/>
              <a:t>GROUP</a:t>
            </a:r>
            <a:r>
              <a:rPr lang="en-US" altLang="zh-TW" dirty="0"/>
              <a:t> </a:t>
            </a:r>
            <a:r>
              <a:rPr lang="en-US" altLang="zh-TW" b="1" dirty="0"/>
              <a:t>BY</a:t>
            </a:r>
            <a:r>
              <a:rPr lang="en-US" altLang="zh-TW" dirty="0"/>
              <a:t> Customer;</a:t>
            </a:r>
            <a:endParaRPr lang="zh-TW" altLang="en-US" dirty="0"/>
          </a:p>
        </p:txBody>
      </p:sp>
      <p:pic>
        <p:nvPicPr>
          <p:cNvPr id="4" name="圖片 3"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071" y="3876873"/>
            <a:ext cx="8068729" cy="2088232"/>
          </a:xfrm>
          <a:prstGeom prst="rect">
            <a:avLst/>
          </a:prstGeom>
        </p:spPr>
      </p:pic>
    </p:spTree>
    <p:extLst>
      <p:ext uri="{BB962C8B-B14F-4D97-AF65-F5344CB8AC3E}">
        <p14:creationId xmlns:p14="http://schemas.microsoft.com/office/powerpoint/2010/main" val="157011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Aggregate (more...)</a:t>
            </a:r>
            <a:endParaRPr lang="zh-TW" altLang="en-US" dirty="0"/>
          </a:p>
        </p:txBody>
      </p:sp>
      <p:sp>
        <p:nvSpPr>
          <p:cNvPr id="3" name="內容版面配置區 2"/>
          <p:cNvSpPr>
            <a:spLocks noGrp="1"/>
          </p:cNvSpPr>
          <p:nvPr>
            <p:ph idx="1"/>
          </p:nvPr>
        </p:nvSpPr>
        <p:spPr/>
        <p:txBody>
          <a:bodyPr>
            <a:normAutofit/>
          </a:bodyPr>
          <a:lstStyle/>
          <a:p>
            <a:r>
              <a:rPr lang="zh-TW" altLang="en-US" dirty="0"/>
              <a:t>假如想要對所有供應商、對所有雇員做彙整呢？</a:t>
            </a:r>
            <a:endParaRPr lang="en-US" altLang="zh-TW" dirty="0"/>
          </a:p>
          <a:p>
            <a:r>
              <a:rPr lang="zh-TW" altLang="en-US" dirty="0"/>
              <a:t>請嘗試下列指令</a:t>
            </a:r>
            <a:endParaRPr lang="en-US" altLang="zh-TW" dirty="0"/>
          </a:p>
          <a:p>
            <a:pPr lvl="1"/>
            <a:r>
              <a:rPr lang="en-US" altLang="zh-TW" dirty="0"/>
              <a:t>SELECT </a:t>
            </a:r>
            <a:r>
              <a:rPr lang="en-US" altLang="zh-TW" dirty="0" err="1"/>
              <a:t>SupplierID</a:t>
            </a:r>
            <a:r>
              <a:rPr lang="en-US" altLang="zh-TW" dirty="0"/>
              <a:t>, </a:t>
            </a:r>
            <a:r>
              <a:rPr lang="en-US" altLang="zh-TW" dirty="0" err="1"/>
              <a:t>avg</a:t>
            </a:r>
            <a:r>
              <a:rPr lang="en-US" altLang="zh-TW" dirty="0"/>
              <a:t>(price) FROM Products</a:t>
            </a:r>
            <a:r>
              <a:rPr lang="zh-TW" altLang="en-US" dirty="0"/>
              <a:t> </a:t>
            </a:r>
            <a:r>
              <a:rPr lang="en-US" altLang="zh-TW" dirty="0"/>
              <a:t>GROUP</a:t>
            </a:r>
            <a:r>
              <a:rPr lang="zh-TW" altLang="en-US" dirty="0"/>
              <a:t> </a:t>
            </a:r>
            <a:r>
              <a:rPr lang="en-US" altLang="zh-TW" dirty="0"/>
              <a:t>BY</a:t>
            </a:r>
            <a:r>
              <a:rPr lang="zh-TW" altLang="en-US" dirty="0"/>
              <a:t> </a:t>
            </a:r>
            <a:r>
              <a:rPr lang="en-US" altLang="zh-TW" dirty="0" err="1"/>
              <a:t>SupplierID</a:t>
            </a:r>
            <a:r>
              <a:rPr lang="en-US" altLang="zh-TW" dirty="0"/>
              <a:t>;</a:t>
            </a:r>
          </a:p>
          <a:p>
            <a:pPr lvl="1"/>
            <a:r>
              <a:rPr lang="en-US" altLang="zh-TW" dirty="0"/>
              <a:t>SELECT </a:t>
            </a:r>
            <a:r>
              <a:rPr lang="en-US" altLang="zh-TW" dirty="0" err="1"/>
              <a:t>EmployeeID</a:t>
            </a:r>
            <a:r>
              <a:rPr lang="en-US" altLang="zh-TW" dirty="0"/>
              <a:t>, count(distinct </a:t>
            </a:r>
            <a:r>
              <a:rPr lang="en-US" altLang="zh-TW" dirty="0" err="1"/>
              <a:t>CustomerID</a:t>
            </a:r>
            <a:r>
              <a:rPr lang="en-US" altLang="zh-TW" dirty="0"/>
              <a:t>) FROM Orders GROUP BY </a:t>
            </a:r>
            <a:r>
              <a:rPr lang="en-US" altLang="zh-TW" dirty="0" err="1"/>
              <a:t>EmployeeID</a:t>
            </a:r>
            <a:r>
              <a:rPr lang="en-US" altLang="zh-TW" dirty="0"/>
              <a:t>;</a:t>
            </a:r>
            <a:endParaRPr lang="zh-TW" altLang="en-US" dirty="0"/>
          </a:p>
          <a:p>
            <a:pPr lvl="1"/>
            <a:endParaRPr lang="zh-TW"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Lab 8</a:t>
            </a:r>
            <a:endParaRPr lang="zh-TW" altLang="en-US" dirty="0"/>
          </a:p>
        </p:txBody>
      </p:sp>
      <p:sp>
        <p:nvSpPr>
          <p:cNvPr id="3" name="內容版面配置區 2"/>
          <p:cNvSpPr>
            <a:spLocks noGrp="1"/>
          </p:cNvSpPr>
          <p:nvPr>
            <p:ph idx="1"/>
          </p:nvPr>
        </p:nvSpPr>
        <p:spPr/>
        <p:txBody>
          <a:bodyPr/>
          <a:lstStyle/>
          <a:p>
            <a:r>
              <a:rPr lang="zh-TW" altLang="en-US" dirty="0"/>
              <a:t>試列出各項商品分別的總銷售量</a:t>
            </a:r>
            <a:r>
              <a:rPr lang="en-US" altLang="zh-TW" dirty="0"/>
              <a:t>(</a:t>
            </a:r>
            <a:r>
              <a:rPr lang="en-US" altLang="zh-TW" dirty="0" err="1"/>
              <a:t>OrderDetails</a:t>
            </a:r>
            <a:r>
              <a:rPr lang="en-US" altLang="zh-TW" dirty="0"/>
              <a:t>)</a:t>
            </a:r>
            <a:endParaRPr lang="zh-TW" altLang="en-US" dirty="0"/>
          </a:p>
        </p:txBody>
      </p:sp>
      <p:pic>
        <p:nvPicPr>
          <p:cNvPr id="5" name="圖片 4"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2924944"/>
            <a:ext cx="8064896" cy="2899252"/>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Aggregate (more.)</a:t>
            </a:r>
            <a:endParaRPr lang="zh-TW" altLang="en-US" dirty="0"/>
          </a:p>
        </p:txBody>
      </p:sp>
      <p:sp>
        <p:nvSpPr>
          <p:cNvPr id="3" name="內容版面配置區 2"/>
          <p:cNvSpPr>
            <a:spLocks noGrp="1"/>
          </p:cNvSpPr>
          <p:nvPr>
            <p:ph idx="1"/>
          </p:nvPr>
        </p:nvSpPr>
        <p:spPr/>
        <p:txBody>
          <a:bodyPr/>
          <a:lstStyle/>
          <a:p>
            <a:r>
              <a:rPr lang="zh-TW" altLang="en-US" dirty="0"/>
              <a:t>請嘗試下列指令</a:t>
            </a:r>
            <a:endParaRPr lang="en-US" altLang="zh-TW" dirty="0"/>
          </a:p>
          <a:p>
            <a:r>
              <a:rPr lang="en-US" altLang="zh-TW" dirty="0"/>
              <a:t>SELECT</a:t>
            </a:r>
            <a:r>
              <a:rPr lang="zh-TW" altLang="en-US" dirty="0"/>
              <a:t> </a:t>
            </a:r>
            <a:r>
              <a:rPr lang="en-US" altLang="zh-TW" dirty="0" err="1"/>
              <a:t>CustomerID</a:t>
            </a:r>
            <a:r>
              <a:rPr lang="en-US" altLang="zh-TW" dirty="0"/>
              <a:t>, </a:t>
            </a:r>
            <a:r>
              <a:rPr lang="en-US" altLang="zh-TW" dirty="0" err="1"/>
              <a:t>EmployeeID</a:t>
            </a:r>
            <a:r>
              <a:rPr lang="en-US" altLang="zh-TW" dirty="0"/>
              <a:t>, count(*) as </a:t>
            </a:r>
            <a:r>
              <a:rPr lang="en-US" altLang="zh-TW" dirty="0" err="1"/>
              <a:t>num_trans</a:t>
            </a:r>
            <a:r>
              <a:rPr lang="en-US" altLang="zh-TW" dirty="0"/>
              <a:t> FROM Orders GROUP BY </a:t>
            </a:r>
            <a:r>
              <a:rPr lang="en-US" altLang="zh-TW" dirty="0" err="1"/>
              <a:t>CustomerID</a:t>
            </a:r>
            <a:r>
              <a:rPr lang="en-US" altLang="zh-TW" dirty="0"/>
              <a:t>, </a:t>
            </a:r>
            <a:r>
              <a:rPr lang="en-US" altLang="zh-TW" dirty="0" err="1"/>
              <a:t>EmployeeID</a:t>
            </a:r>
            <a:r>
              <a:rPr lang="en-US" altLang="zh-TW" dirty="0"/>
              <a:t>;</a:t>
            </a:r>
            <a:endParaRPr lang="zh-TW"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何為</a:t>
            </a:r>
            <a:r>
              <a:rPr lang="en-US" altLang="zh-TW" dirty="0"/>
              <a:t> SQL</a:t>
            </a:r>
            <a:endParaRPr lang="zh-TW" altLang="en-US" dirty="0"/>
          </a:p>
        </p:txBody>
      </p:sp>
      <p:sp>
        <p:nvSpPr>
          <p:cNvPr id="3" name="內容版面配置區 2"/>
          <p:cNvSpPr>
            <a:spLocks noGrp="1"/>
          </p:cNvSpPr>
          <p:nvPr>
            <p:ph idx="1"/>
          </p:nvPr>
        </p:nvSpPr>
        <p:spPr/>
        <p:txBody>
          <a:bodyPr/>
          <a:lstStyle/>
          <a:p>
            <a:r>
              <a:rPr lang="zh-TW" altLang="en-US" dirty="0"/>
              <a:t>結構化查詢語言</a:t>
            </a:r>
            <a:r>
              <a:rPr lang="en-US" altLang="zh-TW" dirty="0"/>
              <a:t>(SQL, Structural Query Language)</a:t>
            </a:r>
          </a:p>
          <a:p>
            <a:r>
              <a:rPr lang="en-US" altLang="zh-TW" dirty="0"/>
              <a:t>IBM </a:t>
            </a:r>
            <a:r>
              <a:rPr lang="zh-TW" altLang="en-US" dirty="0"/>
              <a:t>最早採用，原本稱做</a:t>
            </a:r>
            <a:r>
              <a:rPr lang="en-US" altLang="zh-TW" dirty="0"/>
              <a:t> IBM Sequel Language</a:t>
            </a:r>
          </a:p>
          <a:p>
            <a:r>
              <a:rPr lang="en-US" altLang="zh-TW" dirty="0"/>
              <a:t>1986, ANSI </a:t>
            </a:r>
            <a:r>
              <a:rPr lang="zh-TW" altLang="en-US" dirty="0"/>
              <a:t>訂定</a:t>
            </a:r>
            <a:r>
              <a:rPr lang="en-US" altLang="zh-TW" dirty="0"/>
              <a:t> SQL </a:t>
            </a:r>
            <a:r>
              <a:rPr lang="zh-TW" altLang="en-US" dirty="0"/>
              <a:t>規範，並以之作為關聯式資料庫管理系統的標準語言</a:t>
            </a:r>
            <a:endParaRPr lang="en-US" altLang="zh-TW" dirty="0"/>
          </a:p>
          <a:p>
            <a:pPr lvl="1"/>
            <a:r>
              <a:rPr lang="en-US" altLang="zh-TW" dirty="0"/>
              <a:t>SQL-86, SQL-89, </a:t>
            </a:r>
            <a:r>
              <a:rPr lang="en-US" altLang="zh-TW" b="1" dirty="0"/>
              <a:t>SQL-92</a:t>
            </a:r>
            <a:r>
              <a:rPr lang="en-US" altLang="zh-TW" dirty="0"/>
              <a:t>, SQL-1999, SQL-2003</a:t>
            </a:r>
          </a:p>
          <a:p>
            <a:pPr lvl="1"/>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724DA0-B682-4750-B5AA-2F34A12B0C1E}"/>
              </a:ext>
            </a:extLst>
          </p:cNvPr>
          <p:cNvSpPr>
            <a:spLocks noGrp="1"/>
          </p:cNvSpPr>
          <p:nvPr>
            <p:ph type="title"/>
          </p:nvPr>
        </p:nvSpPr>
        <p:spPr/>
        <p:txBody>
          <a:bodyPr/>
          <a:lstStyle/>
          <a:p>
            <a:r>
              <a:rPr lang="en-US" altLang="zh-TW" dirty="0"/>
              <a:t>Alias(AS)</a:t>
            </a:r>
            <a:endParaRPr lang="zh-TW" altLang="en-US" dirty="0"/>
          </a:p>
        </p:txBody>
      </p:sp>
      <p:sp>
        <p:nvSpPr>
          <p:cNvPr id="3" name="內容版面配置區 2">
            <a:extLst>
              <a:ext uri="{FF2B5EF4-FFF2-40B4-BE49-F238E27FC236}">
                <a16:creationId xmlns:a16="http://schemas.microsoft.com/office/drawing/2014/main" id="{66206C8C-9454-44D4-A134-5D4F15EBCF7B}"/>
              </a:ext>
            </a:extLst>
          </p:cNvPr>
          <p:cNvSpPr>
            <a:spLocks noGrp="1"/>
          </p:cNvSpPr>
          <p:nvPr>
            <p:ph idx="1"/>
          </p:nvPr>
        </p:nvSpPr>
        <p:spPr/>
        <p:txBody>
          <a:bodyPr>
            <a:normAutofit lnSpcReduction="10000"/>
          </a:bodyPr>
          <a:lstStyle/>
          <a:p>
            <a:r>
              <a:rPr lang="zh-TW" altLang="en-US" dirty="0"/>
              <a:t>在 </a:t>
            </a:r>
            <a:r>
              <a:rPr lang="en-US" altLang="zh-TW" dirty="0"/>
              <a:t>SQL </a:t>
            </a:r>
            <a:r>
              <a:rPr lang="zh-TW" altLang="en-US" dirty="0"/>
              <a:t>中我們可以替資料表或欄位名稱取一個別名 </a:t>
            </a:r>
            <a:r>
              <a:rPr lang="en-US" altLang="zh-TW" dirty="0"/>
              <a:t>(Alias)</a:t>
            </a:r>
            <a:r>
              <a:rPr lang="zh-TW" altLang="en-US" dirty="0"/>
              <a:t>，這可以使名稱複雜的 </a:t>
            </a:r>
            <a:r>
              <a:rPr lang="en-US" altLang="zh-TW" dirty="0"/>
              <a:t>SQL </a:t>
            </a:r>
            <a:r>
              <a:rPr lang="zh-TW" altLang="en-US" dirty="0"/>
              <a:t>查詢語句更易讀且可以有更直觀的查詢結果。</a:t>
            </a:r>
            <a:endParaRPr lang="en-US" altLang="zh-TW" dirty="0"/>
          </a:p>
          <a:p>
            <a:r>
              <a:rPr lang="en-US" altLang="zh-TW" b="1" dirty="0"/>
              <a:t>SELECT</a:t>
            </a:r>
            <a:r>
              <a:rPr lang="en-US" altLang="zh-TW" dirty="0"/>
              <a:t> </a:t>
            </a:r>
            <a:r>
              <a:rPr lang="en-US" altLang="zh-TW" dirty="0" err="1"/>
              <a:t>table_column</a:t>
            </a:r>
            <a:r>
              <a:rPr lang="en-US" altLang="zh-TW" dirty="0"/>
              <a:t> </a:t>
            </a:r>
            <a:r>
              <a:rPr lang="en-US" altLang="zh-TW" b="1" dirty="0"/>
              <a:t>AS</a:t>
            </a:r>
            <a:r>
              <a:rPr lang="en-US" altLang="zh-TW" dirty="0"/>
              <a:t> </a:t>
            </a:r>
            <a:r>
              <a:rPr lang="en-US" altLang="zh-TW" dirty="0" err="1"/>
              <a:t>alias_name</a:t>
            </a:r>
            <a:r>
              <a:rPr lang="en-US" altLang="zh-TW" dirty="0"/>
              <a:t> </a:t>
            </a:r>
            <a:r>
              <a:rPr lang="en-US" altLang="zh-TW" b="1" dirty="0"/>
              <a:t>FROM</a:t>
            </a:r>
            <a:r>
              <a:rPr lang="en-US" altLang="zh-TW" dirty="0"/>
              <a:t> </a:t>
            </a:r>
            <a:r>
              <a:rPr lang="en-US" altLang="zh-TW" dirty="0" err="1"/>
              <a:t>table_name</a:t>
            </a:r>
            <a:r>
              <a:rPr lang="en-US" altLang="zh-TW" dirty="0"/>
              <a:t>;</a:t>
            </a:r>
          </a:p>
          <a:p>
            <a:r>
              <a:rPr lang="zh-TW" altLang="en-US" dirty="0"/>
              <a:t>這樣顯示出來的畫面，就是</a:t>
            </a:r>
            <a:r>
              <a:rPr lang="en-US" altLang="zh-TW" dirty="0" err="1"/>
              <a:t>table_column</a:t>
            </a:r>
            <a:r>
              <a:rPr lang="zh-TW" altLang="en-US" dirty="0"/>
              <a:t>名稱變成</a:t>
            </a:r>
            <a:r>
              <a:rPr lang="en-US" altLang="zh-TW" dirty="0" err="1"/>
              <a:t>alias_name</a:t>
            </a:r>
            <a:endParaRPr lang="en-US" altLang="zh-TW" dirty="0"/>
          </a:p>
          <a:p>
            <a:pPr marL="0" indent="0">
              <a:buNone/>
            </a:pPr>
            <a:endParaRPr lang="zh-TW" altLang="en-US" dirty="0"/>
          </a:p>
        </p:txBody>
      </p:sp>
    </p:spTree>
    <p:extLst>
      <p:ext uri="{BB962C8B-B14F-4D97-AF65-F5344CB8AC3E}">
        <p14:creationId xmlns:p14="http://schemas.microsoft.com/office/powerpoint/2010/main" val="37710682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D4CF2A-D9AD-482D-AC90-F23225290C69}"/>
              </a:ext>
            </a:extLst>
          </p:cNvPr>
          <p:cNvSpPr>
            <a:spLocks noGrp="1"/>
          </p:cNvSpPr>
          <p:nvPr>
            <p:ph type="title"/>
          </p:nvPr>
        </p:nvSpPr>
        <p:spPr/>
        <p:txBody>
          <a:bodyPr/>
          <a:lstStyle/>
          <a:p>
            <a:r>
              <a:rPr lang="en-US" altLang="zh-TW" dirty="0"/>
              <a:t>Aggregate (more…)</a:t>
            </a:r>
            <a:endParaRPr lang="zh-TW" altLang="en-US" dirty="0"/>
          </a:p>
        </p:txBody>
      </p:sp>
      <p:sp>
        <p:nvSpPr>
          <p:cNvPr id="3" name="內容版面配置區 2">
            <a:extLst>
              <a:ext uri="{FF2B5EF4-FFF2-40B4-BE49-F238E27FC236}">
                <a16:creationId xmlns:a16="http://schemas.microsoft.com/office/drawing/2014/main" id="{90A21585-5C8A-4C39-A8BC-F59AEF4A9A6A}"/>
              </a:ext>
            </a:extLst>
          </p:cNvPr>
          <p:cNvSpPr>
            <a:spLocks noGrp="1"/>
          </p:cNvSpPr>
          <p:nvPr>
            <p:ph idx="1"/>
          </p:nvPr>
        </p:nvSpPr>
        <p:spPr/>
        <p:txBody>
          <a:bodyPr/>
          <a:lstStyle/>
          <a:p>
            <a:r>
              <a:rPr lang="zh-TW" altLang="en-US" dirty="0"/>
              <a:t>試找出</a:t>
            </a:r>
            <a:r>
              <a:rPr lang="en-US" altLang="zh-TW" dirty="0"/>
              <a:t>Products</a:t>
            </a:r>
            <a:r>
              <a:rPr lang="zh-TW" altLang="en-US" dirty="0"/>
              <a:t>裡面的平均價格，並將平均價個的</a:t>
            </a:r>
            <a:r>
              <a:rPr lang="en-US" altLang="zh-TW" dirty="0"/>
              <a:t>column name</a:t>
            </a:r>
            <a:r>
              <a:rPr lang="zh-TW" altLang="en-US" dirty="0"/>
              <a:t>取為</a:t>
            </a:r>
            <a:r>
              <a:rPr lang="en-US" altLang="zh-TW" dirty="0" err="1"/>
              <a:t>Average_Price</a:t>
            </a:r>
            <a:r>
              <a:rPr lang="zh-TW" altLang="en-US" dirty="0"/>
              <a:t>。</a:t>
            </a:r>
            <a:endParaRPr lang="en-US" altLang="zh-TW" dirty="0"/>
          </a:p>
          <a:p>
            <a:r>
              <a:rPr lang="en-US" altLang="zh-TW" dirty="0"/>
              <a:t>SELECT Avg(Price)</a:t>
            </a:r>
            <a:r>
              <a:rPr lang="zh-TW" altLang="en-US" dirty="0"/>
              <a:t> </a:t>
            </a:r>
            <a:r>
              <a:rPr lang="en-US" altLang="zh-TW" dirty="0"/>
              <a:t>FROM Products</a:t>
            </a:r>
            <a:endParaRPr lang="zh-TW" altLang="en-US" dirty="0"/>
          </a:p>
        </p:txBody>
      </p:sp>
      <p:pic>
        <p:nvPicPr>
          <p:cNvPr id="5" name="圖片 4" descr="一張含有 螢幕擷取畫面 的圖片&#10;&#10;自動產生的描述">
            <a:extLst>
              <a:ext uri="{FF2B5EF4-FFF2-40B4-BE49-F238E27FC236}">
                <a16:creationId xmlns:a16="http://schemas.microsoft.com/office/drawing/2014/main" id="{CBCD0B95-5E69-447A-8710-31A9F1BC8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3756199"/>
            <a:ext cx="6674943" cy="2400796"/>
          </a:xfrm>
          <a:prstGeom prst="rect">
            <a:avLst/>
          </a:prstGeom>
        </p:spPr>
      </p:pic>
    </p:spTree>
    <p:extLst>
      <p:ext uri="{BB962C8B-B14F-4D97-AF65-F5344CB8AC3E}">
        <p14:creationId xmlns:p14="http://schemas.microsoft.com/office/powerpoint/2010/main" val="1476955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217BC5-B2FB-4E7A-BF2D-556AD7BC2D7A}"/>
              </a:ext>
            </a:extLst>
          </p:cNvPr>
          <p:cNvSpPr>
            <a:spLocks noGrp="1"/>
          </p:cNvSpPr>
          <p:nvPr>
            <p:ph type="title"/>
          </p:nvPr>
        </p:nvSpPr>
        <p:spPr/>
        <p:txBody>
          <a:bodyPr/>
          <a:lstStyle/>
          <a:p>
            <a:r>
              <a:rPr lang="en-US" altLang="zh-TW" dirty="0"/>
              <a:t>Aggregate (more…)</a:t>
            </a:r>
            <a:endParaRPr lang="zh-TW" altLang="en-US" dirty="0"/>
          </a:p>
        </p:txBody>
      </p:sp>
      <p:sp>
        <p:nvSpPr>
          <p:cNvPr id="3" name="內容版面配置區 2">
            <a:extLst>
              <a:ext uri="{FF2B5EF4-FFF2-40B4-BE49-F238E27FC236}">
                <a16:creationId xmlns:a16="http://schemas.microsoft.com/office/drawing/2014/main" id="{44B74491-466A-4C97-9A8A-EEC73AA3E85E}"/>
              </a:ext>
            </a:extLst>
          </p:cNvPr>
          <p:cNvSpPr>
            <a:spLocks noGrp="1"/>
          </p:cNvSpPr>
          <p:nvPr>
            <p:ph idx="1"/>
          </p:nvPr>
        </p:nvSpPr>
        <p:spPr/>
        <p:txBody>
          <a:bodyPr/>
          <a:lstStyle/>
          <a:p>
            <a:r>
              <a:rPr lang="en-US" altLang="zh-TW" dirty="0"/>
              <a:t>SELECT Avg(Price) as </a:t>
            </a:r>
            <a:r>
              <a:rPr lang="en-US" altLang="zh-TW" dirty="0" err="1"/>
              <a:t>Average_Price</a:t>
            </a:r>
            <a:r>
              <a:rPr lang="en-US" altLang="zh-TW" dirty="0"/>
              <a:t> FROM Products</a:t>
            </a:r>
            <a:endParaRPr lang="zh-TW" altLang="en-US" dirty="0"/>
          </a:p>
        </p:txBody>
      </p:sp>
      <p:pic>
        <p:nvPicPr>
          <p:cNvPr id="5" name="圖片 4" descr="一張含有 螢幕擷取畫面 的圖片&#10;&#10;自動產生的描述">
            <a:extLst>
              <a:ext uri="{FF2B5EF4-FFF2-40B4-BE49-F238E27FC236}">
                <a16:creationId xmlns:a16="http://schemas.microsoft.com/office/drawing/2014/main" id="{F0B7D3DB-5A16-4534-B5F3-835478AE8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3068960"/>
            <a:ext cx="7377889" cy="2736304"/>
          </a:xfrm>
          <a:prstGeom prst="rect">
            <a:avLst/>
          </a:prstGeom>
        </p:spPr>
      </p:pic>
    </p:spTree>
    <p:extLst>
      <p:ext uri="{BB962C8B-B14F-4D97-AF65-F5344CB8AC3E}">
        <p14:creationId xmlns:p14="http://schemas.microsoft.com/office/powerpoint/2010/main" val="16964792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Lab 9</a:t>
            </a:r>
            <a:endParaRPr lang="zh-TW" altLang="en-US" dirty="0"/>
          </a:p>
        </p:txBody>
      </p:sp>
      <p:sp>
        <p:nvSpPr>
          <p:cNvPr id="3" name="內容版面配置區 2"/>
          <p:cNvSpPr>
            <a:spLocks noGrp="1"/>
          </p:cNvSpPr>
          <p:nvPr>
            <p:ph idx="1"/>
          </p:nvPr>
        </p:nvSpPr>
        <p:spPr/>
        <p:txBody>
          <a:bodyPr/>
          <a:lstStyle/>
          <a:p>
            <a:r>
              <a:rPr lang="zh-TW" altLang="en-US" dirty="0"/>
              <a:t>試統計透過個別物流業者</a:t>
            </a:r>
            <a:r>
              <a:rPr lang="en-US" altLang="zh-TW" dirty="0"/>
              <a:t>(</a:t>
            </a:r>
            <a:r>
              <a:rPr lang="en-US" altLang="zh-TW" dirty="0" err="1"/>
              <a:t>ShipperID</a:t>
            </a:r>
            <a:r>
              <a:rPr lang="en-US" altLang="zh-TW" dirty="0"/>
              <a:t>)</a:t>
            </a:r>
            <a:r>
              <a:rPr lang="zh-TW" altLang="en-US" dirty="0"/>
              <a:t>向不同客戶</a:t>
            </a:r>
            <a:r>
              <a:rPr lang="en-US" altLang="zh-TW" dirty="0"/>
              <a:t>(</a:t>
            </a:r>
            <a:r>
              <a:rPr lang="en-US" altLang="zh-TW" dirty="0" err="1"/>
              <a:t>CustomerID</a:t>
            </a:r>
            <a:r>
              <a:rPr lang="en-US" altLang="zh-TW" dirty="0"/>
              <a:t>)</a:t>
            </a:r>
            <a:r>
              <a:rPr lang="zh-TW" altLang="en-US" dirty="0"/>
              <a:t>送貨的次數，將次數取名為</a:t>
            </a:r>
            <a:r>
              <a:rPr lang="en-US" altLang="zh-TW" dirty="0" err="1"/>
              <a:t>Num_Ship</a:t>
            </a:r>
            <a:r>
              <a:rPr lang="en-US" altLang="zh-TW" dirty="0"/>
              <a:t>(Orders)</a:t>
            </a:r>
            <a:endParaRPr lang="zh-TW" altLang="en-US" dirty="0"/>
          </a:p>
        </p:txBody>
      </p:sp>
      <p:pic>
        <p:nvPicPr>
          <p:cNvPr id="4" name="圖片 3"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3356992"/>
            <a:ext cx="7776864" cy="2566773"/>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66C242-A7E4-4B76-95BC-18F02FED0E3D}"/>
              </a:ext>
            </a:extLst>
          </p:cNvPr>
          <p:cNvSpPr>
            <a:spLocks noGrp="1"/>
          </p:cNvSpPr>
          <p:nvPr>
            <p:ph type="title"/>
          </p:nvPr>
        </p:nvSpPr>
        <p:spPr/>
        <p:txBody>
          <a:bodyPr/>
          <a:lstStyle/>
          <a:p>
            <a:r>
              <a:rPr lang="en-US" altLang="zh-TW" dirty="0"/>
              <a:t>Having</a:t>
            </a:r>
            <a:endParaRPr lang="zh-TW" altLang="en-US" dirty="0"/>
          </a:p>
        </p:txBody>
      </p:sp>
      <p:sp>
        <p:nvSpPr>
          <p:cNvPr id="3" name="內容版面配置區 2">
            <a:extLst>
              <a:ext uri="{FF2B5EF4-FFF2-40B4-BE49-F238E27FC236}">
                <a16:creationId xmlns:a16="http://schemas.microsoft.com/office/drawing/2014/main" id="{86A39AF2-FED1-4C8D-AAF6-79EC74FD3472}"/>
              </a:ext>
            </a:extLst>
          </p:cNvPr>
          <p:cNvSpPr>
            <a:spLocks noGrp="1"/>
          </p:cNvSpPr>
          <p:nvPr>
            <p:ph idx="1"/>
          </p:nvPr>
        </p:nvSpPr>
        <p:spPr/>
        <p:txBody>
          <a:bodyPr/>
          <a:lstStyle/>
          <a:p>
            <a:r>
              <a:rPr lang="en-US" altLang="zh-TW" dirty="0"/>
              <a:t>HAVING </a:t>
            </a:r>
            <a:r>
              <a:rPr lang="zh-TW" altLang="en-US" dirty="0"/>
              <a:t>子句是用來取代 </a:t>
            </a:r>
            <a:r>
              <a:rPr lang="en-US" altLang="zh-TW" dirty="0">
                <a:hlinkClick r:id="rId2"/>
              </a:rPr>
              <a:t>WHERE</a:t>
            </a:r>
            <a:r>
              <a:rPr lang="en-US" altLang="zh-TW" dirty="0"/>
              <a:t> </a:t>
            </a:r>
            <a:r>
              <a:rPr lang="zh-TW" altLang="en-US" dirty="0"/>
              <a:t>搭配聚合函數 </a:t>
            </a:r>
            <a:r>
              <a:rPr lang="en-US" altLang="zh-TW" dirty="0"/>
              <a:t>(aggregate function) </a:t>
            </a:r>
            <a:r>
              <a:rPr lang="zh-TW" altLang="en-US" dirty="0"/>
              <a:t>進行條件查詢，因為 </a:t>
            </a:r>
            <a:r>
              <a:rPr lang="en-US" altLang="zh-TW" dirty="0"/>
              <a:t>WHERE </a:t>
            </a:r>
            <a:r>
              <a:rPr lang="zh-TW" altLang="en-US" dirty="0"/>
              <a:t>不能與聚合函數一起使用。</a:t>
            </a:r>
            <a:endParaRPr lang="en-US" altLang="zh-TW" dirty="0"/>
          </a:p>
          <a:p>
            <a:r>
              <a:rPr lang="zh-TW" altLang="en-US" dirty="0"/>
              <a:t>就是</a:t>
            </a:r>
            <a:r>
              <a:rPr lang="en-US" altLang="zh-TW" dirty="0"/>
              <a:t>Group</a:t>
            </a:r>
            <a:r>
              <a:rPr lang="zh-TW" altLang="en-US" dirty="0"/>
              <a:t> </a:t>
            </a:r>
            <a:r>
              <a:rPr lang="en-US" altLang="zh-TW" dirty="0"/>
              <a:t>by</a:t>
            </a:r>
            <a:r>
              <a:rPr lang="zh-TW" altLang="en-US" dirty="0"/>
              <a:t>版本的</a:t>
            </a:r>
            <a:r>
              <a:rPr lang="en-US" altLang="zh-TW" dirty="0"/>
              <a:t>where</a:t>
            </a:r>
            <a:r>
              <a:rPr lang="zh-TW" altLang="en-US" dirty="0"/>
              <a:t>條件</a:t>
            </a:r>
            <a:r>
              <a:rPr lang="en-US" altLang="zh-TW" dirty="0"/>
              <a:t>^^</a:t>
            </a:r>
            <a:endParaRPr lang="zh-TW" altLang="en-US" dirty="0"/>
          </a:p>
        </p:txBody>
      </p:sp>
    </p:spTree>
    <p:extLst>
      <p:ext uri="{BB962C8B-B14F-4D97-AF65-F5344CB8AC3E}">
        <p14:creationId xmlns:p14="http://schemas.microsoft.com/office/powerpoint/2010/main" val="3643394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9A26F8-55A5-4C72-A053-1675B4250A48}"/>
              </a:ext>
            </a:extLst>
          </p:cNvPr>
          <p:cNvSpPr>
            <a:spLocks noGrp="1"/>
          </p:cNvSpPr>
          <p:nvPr>
            <p:ph type="title"/>
          </p:nvPr>
        </p:nvSpPr>
        <p:spPr/>
        <p:txBody>
          <a:bodyPr/>
          <a:lstStyle/>
          <a:p>
            <a:r>
              <a:rPr lang="en-US" altLang="zh-TW" dirty="0"/>
              <a:t>Having</a:t>
            </a:r>
            <a:endParaRPr lang="zh-TW" altLang="en-US" dirty="0"/>
          </a:p>
        </p:txBody>
      </p:sp>
      <p:sp>
        <p:nvSpPr>
          <p:cNvPr id="3" name="內容版面配置區 2">
            <a:extLst>
              <a:ext uri="{FF2B5EF4-FFF2-40B4-BE49-F238E27FC236}">
                <a16:creationId xmlns:a16="http://schemas.microsoft.com/office/drawing/2014/main" id="{9581D6C5-394E-4B5F-9D7E-21717F64C254}"/>
              </a:ext>
            </a:extLst>
          </p:cNvPr>
          <p:cNvSpPr>
            <a:spLocks noGrp="1"/>
          </p:cNvSpPr>
          <p:nvPr>
            <p:ph idx="1"/>
          </p:nvPr>
        </p:nvSpPr>
        <p:spPr/>
        <p:txBody>
          <a:bodyPr/>
          <a:lstStyle/>
          <a:p>
            <a:r>
              <a:rPr lang="en-US" altLang="zh-TW" b="1" dirty="0"/>
              <a:t>SELECT</a:t>
            </a:r>
            <a:r>
              <a:rPr lang="en-US" altLang="zh-TW" dirty="0"/>
              <a:t> </a:t>
            </a:r>
            <a:r>
              <a:rPr lang="en-US" altLang="zh-TW" dirty="0" err="1"/>
              <a:t>column_name</a:t>
            </a:r>
            <a:r>
              <a:rPr lang="en-US" altLang="zh-TW" dirty="0"/>
              <a:t>(s), </a:t>
            </a:r>
            <a:r>
              <a:rPr lang="en-US" altLang="zh-TW" dirty="0" err="1"/>
              <a:t>aggregate_function</a:t>
            </a:r>
            <a:r>
              <a:rPr lang="en-US" altLang="zh-TW" dirty="0"/>
              <a:t>(</a:t>
            </a:r>
            <a:r>
              <a:rPr lang="en-US" altLang="zh-TW" dirty="0" err="1"/>
              <a:t>column_name</a:t>
            </a:r>
            <a:r>
              <a:rPr lang="en-US" altLang="zh-TW" dirty="0"/>
              <a:t>) </a:t>
            </a:r>
            <a:r>
              <a:rPr lang="en-US" altLang="zh-TW" b="1" dirty="0"/>
              <a:t>FROM</a:t>
            </a:r>
            <a:r>
              <a:rPr lang="en-US" altLang="zh-TW" dirty="0"/>
              <a:t> </a:t>
            </a:r>
            <a:r>
              <a:rPr lang="en-US" altLang="zh-TW" dirty="0" err="1"/>
              <a:t>table_name</a:t>
            </a:r>
            <a:r>
              <a:rPr lang="en-US" altLang="zh-TW" dirty="0"/>
              <a:t> </a:t>
            </a:r>
            <a:r>
              <a:rPr lang="en-US" altLang="zh-TW" b="1" dirty="0"/>
              <a:t>WHERE</a:t>
            </a:r>
            <a:r>
              <a:rPr lang="en-US" altLang="zh-TW" dirty="0"/>
              <a:t> </a:t>
            </a:r>
            <a:r>
              <a:rPr lang="en-US" altLang="zh-TW" dirty="0" err="1"/>
              <a:t>column_name</a:t>
            </a:r>
            <a:r>
              <a:rPr lang="en-US" altLang="zh-TW" dirty="0"/>
              <a:t> </a:t>
            </a:r>
            <a:r>
              <a:rPr lang="en-US" altLang="zh-TW" b="1" dirty="0"/>
              <a:t>operator</a:t>
            </a:r>
            <a:r>
              <a:rPr lang="en-US" altLang="zh-TW" dirty="0"/>
              <a:t> </a:t>
            </a:r>
            <a:r>
              <a:rPr lang="en-US" altLang="zh-TW" b="1" dirty="0"/>
              <a:t>value</a:t>
            </a:r>
            <a:r>
              <a:rPr lang="en-US" altLang="zh-TW" dirty="0"/>
              <a:t> </a:t>
            </a:r>
            <a:r>
              <a:rPr lang="en-US" altLang="zh-TW" b="1" dirty="0"/>
              <a:t>GROUP</a:t>
            </a:r>
            <a:r>
              <a:rPr lang="en-US" altLang="zh-TW" dirty="0"/>
              <a:t> </a:t>
            </a:r>
            <a:r>
              <a:rPr lang="en-US" altLang="zh-TW" b="1" dirty="0"/>
              <a:t>BY</a:t>
            </a:r>
            <a:r>
              <a:rPr lang="en-US" altLang="zh-TW" dirty="0"/>
              <a:t> column_name1, column_name2... </a:t>
            </a:r>
            <a:r>
              <a:rPr lang="en-US" altLang="zh-TW" b="1" dirty="0"/>
              <a:t>HAVING</a:t>
            </a:r>
            <a:r>
              <a:rPr lang="en-US" altLang="zh-TW" dirty="0"/>
              <a:t> </a:t>
            </a:r>
            <a:r>
              <a:rPr lang="en-US" altLang="zh-TW" dirty="0" err="1"/>
              <a:t>aggregate_function</a:t>
            </a:r>
            <a:r>
              <a:rPr lang="en-US" altLang="zh-TW" dirty="0"/>
              <a:t>(</a:t>
            </a:r>
            <a:r>
              <a:rPr lang="en-US" altLang="zh-TW" dirty="0" err="1"/>
              <a:t>column_name</a:t>
            </a:r>
            <a:r>
              <a:rPr lang="en-US" altLang="zh-TW" dirty="0"/>
              <a:t>) </a:t>
            </a:r>
            <a:r>
              <a:rPr lang="en-US" altLang="zh-TW" b="1" dirty="0"/>
              <a:t>operator</a:t>
            </a:r>
            <a:r>
              <a:rPr lang="en-US" altLang="zh-TW" dirty="0"/>
              <a:t> </a:t>
            </a:r>
            <a:r>
              <a:rPr lang="en-US" altLang="zh-TW" b="1" dirty="0"/>
              <a:t>value</a:t>
            </a:r>
            <a:r>
              <a:rPr lang="en-US" altLang="zh-TW" dirty="0"/>
              <a:t>;</a:t>
            </a:r>
            <a:endParaRPr lang="zh-TW" altLang="en-US" dirty="0"/>
          </a:p>
        </p:txBody>
      </p:sp>
    </p:spTree>
    <p:extLst>
      <p:ext uri="{BB962C8B-B14F-4D97-AF65-F5344CB8AC3E}">
        <p14:creationId xmlns:p14="http://schemas.microsoft.com/office/powerpoint/2010/main" val="21346407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98A804-DB1F-415C-A8CA-172D7E94B71E}"/>
              </a:ext>
            </a:extLst>
          </p:cNvPr>
          <p:cNvSpPr>
            <a:spLocks noGrp="1"/>
          </p:cNvSpPr>
          <p:nvPr>
            <p:ph type="title"/>
          </p:nvPr>
        </p:nvSpPr>
        <p:spPr/>
        <p:txBody>
          <a:bodyPr/>
          <a:lstStyle/>
          <a:p>
            <a:r>
              <a:rPr lang="en-US" altLang="zh-TW" dirty="0"/>
              <a:t>Having</a:t>
            </a:r>
            <a:endParaRPr lang="zh-TW" altLang="en-US" dirty="0"/>
          </a:p>
        </p:txBody>
      </p:sp>
      <p:sp>
        <p:nvSpPr>
          <p:cNvPr id="3" name="內容版面配置區 2">
            <a:extLst>
              <a:ext uri="{FF2B5EF4-FFF2-40B4-BE49-F238E27FC236}">
                <a16:creationId xmlns:a16="http://schemas.microsoft.com/office/drawing/2014/main" id="{029F1F61-BF5A-4A6B-891A-24095F4A5B2F}"/>
              </a:ext>
            </a:extLst>
          </p:cNvPr>
          <p:cNvSpPr>
            <a:spLocks noGrp="1"/>
          </p:cNvSpPr>
          <p:nvPr>
            <p:ph idx="1"/>
          </p:nvPr>
        </p:nvSpPr>
        <p:spPr/>
        <p:txBody>
          <a:bodyPr/>
          <a:lstStyle/>
          <a:p>
            <a:r>
              <a:rPr lang="en-US" altLang="zh-TW" dirty="0"/>
              <a:t>orders </a:t>
            </a:r>
            <a:r>
              <a:rPr lang="zh-TW" altLang="en-US" dirty="0"/>
              <a:t>資料表中查詢訂單金額總合小於 </a:t>
            </a:r>
            <a:r>
              <a:rPr lang="en-US" altLang="zh-TW" dirty="0"/>
              <a:t>1000 </a:t>
            </a:r>
            <a:r>
              <a:rPr lang="zh-TW" altLang="en-US" dirty="0"/>
              <a:t>的顧客</a:t>
            </a:r>
          </a:p>
        </p:txBody>
      </p:sp>
      <p:pic>
        <p:nvPicPr>
          <p:cNvPr id="5" name="圖片 4">
            <a:extLst>
              <a:ext uri="{FF2B5EF4-FFF2-40B4-BE49-F238E27FC236}">
                <a16:creationId xmlns:a16="http://schemas.microsoft.com/office/drawing/2014/main" id="{A32BE4F8-BA5F-42C5-94B0-450988B2B5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2996952"/>
            <a:ext cx="6868484" cy="2486372"/>
          </a:xfrm>
          <a:prstGeom prst="rect">
            <a:avLst/>
          </a:prstGeom>
        </p:spPr>
      </p:pic>
      <p:sp>
        <p:nvSpPr>
          <p:cNvPr id="6" name="文字方塊 5">
            <a:extLst>
              <a:ext uri="{FF2B5EF4-FFF2-40B4-BE49-F238E27FC236}">
                <a16:creationId xmlns:a16="http://schemas.microsoft.com/office/drawing/2014/main" id="{B78B6067-7FDC-4245-88A7-100329AE9F35}"/>
              </a:ext>
            </a:extLst>
          </p:cNvPr>
          <p:cNvSpPr txBox="1"/>
          <p:nvPr/>
        </p:nvSpPr>
        <p:spPr>
          <a:xfrm>
            <a:off x="2843808" y="5589240"/>
            <a:ext cx="3816424" cy="369332"/>
          </a:xfrm>
          <a:prstGeom prst="rect">
            <a:avLst/>
          </a:prstGeom>
          <a:noFill/>
        </p:spPr>
        <p:txBody>
          <a:bodyPr wrap="square" rtlCol="0">
            <a:spAutoFit/>
          </a:bodyPr>
          <a:lstStyle/>
          <a:p>
            <a:pPr algn="ctr"/>
            <a:r>
              <a:rPr lang="en-US" altLang="zh-TW" dirty="0"/>
              <a:t>orders</a:t>
            </a:r>
            <a:endParaRPr lang="zh-TW" altLang="en-US" dirty="0"/>
          </a:p>
        </p:txBody>
      </p:sp>
    </p:spTree>
    <p:extLst>
      <p:ext uri="{BB962C8B-B14F-4D97-AF65-F5344CB8AC3E}">
        <p14:creationId xmlns:p14="http://schemas.microsoft.com/office/powerpoint/2010/main" val="9114254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C58B9C-495C-4530-A847-3CB9CCF170DA}"/>
              </a:ext>
            </a:extLst>
          </p:cNvPr>
          <p:cNvSpPr>
            <a:spLocks noGrp="1"/>
          </p:cNvSpPr>
          <p:nvPr>
            <p:ph type="title"/>
          </p:nvPr>
        </p:nvSpPr>
        <p:spPr/>
        <p:txBody>
          <a:bodyPr/>
          <a:lstStyle/>
          <a:p>
            <a:r>
              <a:rPr lang="en-US" altLang="zh-TW" dirty="0"/>
              <a:t>Having</a:t>
            </a:r>
            <a:endParaRPr lang="zh-TW" altLang="en-US" dirty="0"/>
          </a:p>
        </p:txBody>
      </p:sp>
      <p:sp>
        <p:nvSpPr>
          <p:cNvPr id="3" name="內容版面配置區 2">
            <a:extLst>
              <a:ext uri="{FF2B5EF4-FFF2-40B4-BE49-F238E27FC236}">
                <a16:creationId xmlns:a16="http://schemas.microsoft.com/office/drawing/2014/main" id="{831881B7-3C6C-4401-8346-F1DB832457B0}"/>
              </a:ext>
            </a:extLst>
          </p:cNvPr>
          <p:cNvSpPr>
            <a:spLocks noGrp="1"/>
          </p:cNvSpPr>
          <p:nvPr>
            <p:ph idx="1"/>
          </p:nvPr>
        </p:nvSpPr>
        <p:spPr/>
        <p:txBody>
          <a:bodyPr/>
          <a:lstStyle/>
          <a:p>
            <a:r>
              <a:rPr lang="en-US" altLang="zh-TW" dirty="0"/>
              <a:t>SELECT Customer, SUM(Price) FROM orders GROUP BY Customer HAVING Count(Price) &lt; 1000;</a:t>
            </a:r>
            <a:endParaRPr lang="zh-TW" altLang="en-US" dirty="0"/>
          </a:p>
        </p:txBody>
      </p:sp>
      <p:pic>
        <p:nvPicPr>
          <p:cNvPr id="5" name="圖片 4">
            <a:extLst>
              <a:ext uri="{FF2B5EF4-FFF2-40B4-BE49-F238E27FC236}">
                <a16:creationId xmlns:a16="http://schemas.microsoft.com/office/drawing/2014/main" id="{9633A9DD-C628-4438-8BD9-04FA87D26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611" y="3863181"/>
            <a:ext cx="8248189" cy="1008112"/>
          </a:xfrm>
          <a:prstGeom prst="rect">
            <a:avLst/>
          </a:prstGeom>
        </p:spPr>
      </p:pic>
    </p:spTree>
    <p:extLst>
      <p:ext uri="{BB962C8B-B14F-4D97-AF65-F5344CB8AC3E}">
        <p14:creationId xmlns:p14="http://schemas.microsoft.com/office/powerpoint/2010/main" val="3214930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Aggregate (more…)</a:t>
            </a:r>
            <a:endParaRPr lang="zh-TW" altLang="en-US" dirty="0"/>
          </a:p>
        </p:txBody>
      </p:sp>
      <p:sp>
        <p:nvSpPr>
          <p:cNvPr id="3" name="內容版面配置區 2"/>
          <p:cNvSpPr>
            <a:spLocks noGrp="1"/>
          </p:cNvSpPr>
          <p:nvPr>
            <p:ph idx="1"/>
          </p:nvPr>
        </p:nvSpPr>
        <p:spPr/>
        <p:txBody>
          <a:bodyPr>
            <a:normAutofit/>
          </a:bodyPr>
          <a:lstStyle/>
          <a:p>
            <a:r>
              <a:rPr lang="zh-TW" altLang="en-US" dirty="0"/>
              <a:t>假如我想對彙整的結果設定條件？</a:t>
            </a:r>
            <a:endParaRPr lang="en-US" altLang="zh-TW" dirty="0"/>
          </a:p>
          <a:p>
            <a:r>
              <a:rPr lang="zh-TW" altLang="en-US" dirty="0"/>
              <a:t>請嘗試下列指令</a:t>
            </a:r>
            <a:endParaRPr lang="en-US" altLang="zh-TW" dirty="0"/>
          </a:p>
          <a:p>
            <a:r>
              <a:rPr lang="en-US" altLang="zh-TW" dirty="0"/>
              <a:t>SELECT </a:t>
            </a:r>
            <a:r>
              <a:rPr lang="en-US" altLang="zh-TW" dirty="0" err="1"/>
              <a:t>CustomerID</a:t>
            </a:r>
            <a:r>
              <a:rPr lang="en-US" altLang="zh-TW" dirty="0"/>
              <a:t>, </a:t>
            </a:r>
            <a:r>
              <a:rPr lang="en-US" altLang="zh-TW" dirty="0" err="1"/>
              <a:t>EmployeeID</a:t>
            </a:r>
            <a:r>
              <a:rPr lang="en-US" altLang="zh-TW" dirty="0"/>
              <a:t>, count(*) as </a:t>
            </a:r>
            <a:r>
              <a:rPr lang="en-US" altLang="zh-TW" dirty="0" err="1"/>
              <a:t>num_trans</a:t>
            </a:r>
            <a:r>
              <a:rPr lang="en-US" altLang="zh-TW" dirty="0"/>
              <a:t> FROM Orders GROUP BY </a:t>
            </a:r>
            <a:r>
              <a:rPr lang="en-US" altLang="zh-TW" dirty="0" err="1"/>
              <a:t>CustomerID</a:t>
            </a:r>
            <a:r>
              <a:rPr lang="en-US" altLang="zh-TW" dirty="0"/>
              <a:t>, </a:t>
            </a:r>
            <a:r>
              <a:rPr lang="en-US" altLang="zh-TW" dirty="0" err="1"/>
              <a:t>EmployeeID</a:t>
            </a:r>
            <a:r>
              <a:rPr lang="en-US" altLang="zh-TW" dirty="0"/>
              <a:t> HAVING </a:t>
            </a:r>
            <a:r>
              <a:rPr lang="en-US" altLang="zh-TW" dirty="0" err="1"/>
              <a:t>num_trans</a:t>
            </a:r>
            <a:r>
              <a:rPr lang="en-US" altLang="zh-TW" dirty="0"/>
              <a:t> &gt; 1; </a:t>
            </a:r>
          </a:p>
          <a:p>
            <a:pPr lvl="1"/>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Lab 10</a:t>
            </a:r>
            <a:endParaRPr lang="zh-TW" altLang="en-US" dirty="0"/>
          </a:p>
        </p:txBody>
      </p:sp>
      <p:sp>
        <p:nvSpPr>
          <p:cNvPr id="3" name="內容版面配置區 2"/>
          <p:cNvSpPr>
            <a:spLocks noGrp="1"/>
          </p:cNvSpPr>
          <p:nvPr>
            <p:ph idx="1"/>
          </p:nvPr>
        </p:nvSpPr>
        <p:spPr/>
        <p:txBody>
          <a:bodyPr/>
          <a:lstStyle/>
          <a:p>
            <a:r>
              <a:rPr lang="zh-TW" altLang="en-US" dirty="0"/>
              <a:t>試列出出貨量超過</a:t>
            </a:r>
            <a:r>
              <a:rPr lang="en-US" altLang="zh-TW" dirty="0"/>
              <a:t> 100 </a:t>
            </a:r>
            <a:r>
              <a:rPr lang="zh-TW" altLang="en-US" dirty="0"/>
              <a:t>的商品，其商品</a:t>
            </a:r>
            <a:r>
              <a:rPr lang="en-US" altLang="zh-TW" dirty="0"/>
              <a:t>ID</a:t>
            </a:r>
            <a:r>
              <a:rPr lang="zh-TW" altLang="en-US" dirty="0"/>
              <a:t>與出貨量</a:t>
            </a:r>
            <a:r>
              <a:rPr lang="en-US" altLang="zh-TW" dirty="0"/>
              <a:t>(</a:t>
            </a:r>
            <a:r>
              <a:rPr lang="en-US" altLang="zh-TW" dirty="0" err="1"/>
              <a:t>OrderDetails</a:t>
            </a:r>
            <a:r>
              <a:rPr lang="en-US" altLang="zh-TW" dirty="0"/>
              <a:t>)</a:t>
            </a:r>
          </a:p>
          <a:p>
            <a:endParaRPr lang="en-US" altLang="zh-TW" dirty="0"/>
          </a:p>
          <a:p>
            <a:endParaRPr lang="en-US" altLang="zh-TW" dirty="0"/>
          </a:p>
          <a:p>
            <a:r>
              <a:rPr lang="zh-TW" altLang="en-US" dirty="0"/>
              <a:t>試列出達成交易次數不足 </a:t>
            </a:r>
            <a:r>
              <a:rPr lang="en-US" altLang="zh-TW" dirty="0"/>
              <a:t>10</a:t>
            </a:r>
            <a:r>
              <a:rPr lang="zh-TW" altLang="en-US" dirty="0"/>
              <a:t> 次的員工</a:t>
            </a:r>
            <a:r>
              <a:rPr lang="en-US" altLang="zh-TW" dirty="0"/>
              <a:t>(Orders)</a:t>
            </a:r>
            <a:endParaRPr lang="zh-TW" altLang="en-US" dirty="0"/>
          </a:p>
        </p:txBody>
      </p:sp>
      <p:pic>
        <p:nvPicPr>
          <p:cNvPr id="4" name="圖片 3"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920" y="5929526"/>
            <a:ext cx="7331174" cy="379199"/>
          </a:xfrm>
          <a:prstGeom prst="rect">
            <a:avLst/>
          </a:prstGeom>
        </p:spPr>
      </p:pic>
      <p:pic>
        <p:nvPicPr>
          <p:cNvPr id="5" name="圖片 4" descr="畫面剪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7624" y="2636912"/>
            <a:ext cx="6264696" cy="17445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用來操作資料庫的語言</a:t>
            </a:r>
          </a:p>
        </p:txBody>
      </p:sp>
      <p:sp>
        <p:nvSpPr>
          <p:cNvPr id="3" name="內容版面配置區 2"/>
          <p:cNvSpPr>
            <a:spLocks noGrp="1"/>
          </p:cNvSpPr>
          <p:nvPr>
            <p:ph idx="1"/>
          </p:nvPr>
        </p:nvSpPr>
        <p:spPr/>
        <p:txBody>
          <a:bodyPr>
            <a:normAutofit lnSpcReduction="10000"/>
          </a:bodyPr>
          <a:lstStyle/>
          <a:p>
            <a:r>
              <a:rPr lang="zh-TW" altLang="en-US" dirty="0"/>
              <a:t>資料定義語言</a:t>
            </a:r>
            <a:r>
              <a:rPr lang="en-US" altLang="zh-TW" dirty="0"/>
              <a:t> (DDL)</a:t>
            </a:r>
          </a:p>
          <a:p>
            <a:pPr lvl="1"/>
            <a:r>
              <a:rPr lang="en-US" altLang="zh-TW" dirty="0"/>
              <a:t>Data Definition Language</a:t>
            </a:r>
          </a:p>
          <a:p>
            <a:pPr lvl="1"/>
            <a:r>
              <a:rPr lang="zh-TW" altLang="en-US" dirty="0"/>
              <a:t>產生資料表、定義</a:t>
            </a:r>
            <a:r>
              <a:rPr lang="en-US" altLang="zh-TW" dirty="0"/>
              <a:t> schema</a:t>
            </a:r>
          </a:p>
          <a:p>
            <a:r>
              <a:rPr lang="zh-TW" altLang="en-US" dirty="0"/>
              <a:t>資料操作語言</a:t>
            </a:r>
            <a:r>
              <a:rPr lang="en-US" altLang="zh-TW" dirty="0"/>
              <a:t> (DML)</a:t>
            </a:r>
          </a:p>
          <a:p>
            <a:pPr lvl="1"/>
            <a:r>
              <a:rPr lang="en-US" altLang="zh-TW" dirty="0"/>
              <a:t>Data Manipulation Language</a:t>
            </a:r>
          </a:p>
          <a:p>
            <a:pPr lvl="1"/>
            <a:r>
              <a:rPr lang="zh-TW" altLang="en-US" dirty="0"/>
              <a:t>查找、結合</a:t>
            </a:r>
            <a:endParaRPr lang="en-US" altLang="zh-TW" dirty="0"/>
          </a:p>
          <a:p>
            <a:r>
              <a:rPr lang="en-US" altLang="zh-TW" dirty="0"/>
              <a:t>SQL </a:t>
            </a:r>
            <a:r>
              <a:rPr lang="zh-TW" altLang="en-US" dirty="0"/>
              <a:t>雖然名字中有</a:t>
            </a:r>
            <a:r>
              <a:rPr lang="en-US" altLang="zh-TW" dirty="0"/>
              <a:t> “Query” </a:t>
            </a:r>
            <a:r>
              <a:rPr lang="zh-TW" altLang="en-US" dirty="0"/>
              <a:t>，但實際上同時包含了</a:t>
            </a:r>
            <a:r>
              <a:rPr lang="en-US" altLang="zh-TW" dirty="0"/>
              <a:t> DDL </a:t>
            </a:r>
            <a:r>
              <a:rPr lang="zh-TW" altLang="en-US" dirty="0"/>
              <a:t>與</a:t>
            </a:r>
            <a:r>
              <a:rPr lang="en-US" altLang="zh-TW" dirty="0"/>
              <a:t> DML </a:t>
            </a:r>
          </a:p>
          <a:p>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複合查詢</a:t>
            </a:r>
          </a:p>
        </p:txBody>
      </p:sp>
      <p:sp>
        <p:nvSpPr>
          <p:cNvPr id="3" name="內容版面配置區 2"/>
          <p:cNvSpPr>
            <a:spLocks noGrp="1"/>
          </p:cNvSpPr>
          <p:nvPr>
            <p:ph idx="1"/>
          </p:nvPr>
        </p:nvSpPr>
        <p:spPr/>
        <p:txBody>
          <a:bodyPr/>
          <a:lstStyle/>
          <a:p>
            <a:r>
              <a:rPr lang="zh-TW" altLang="en-US" dirty="0"/>
              <a:t>將查詢的結果作為條件的一部分</a:t>
            </a:r>
            <a:endParaRPr lang="en-US" altLang="zh-TW" dirty="0"/>
          </a:p>
          <a:p>
            <a:r>
              <a:rPr lang="zh-TW" altLang="en-US" dirty="0"/>
              <a:t>列出所有出貨量大於平均出貨量的訂單明細</a:t>
            </a:r>
            <a:r>
              <a:rPr lang="en-US" altLang="zh-TW" dirty="0"/>
              <a:t>(</a:t>
            </a:r>
            <a:r>
              <a:rPr lang="en-US" altLang="zh-TW" dirty="0" err="1"/>
              <a:t>OrderDetails</a:t>
            </a:r>
            <a:r>
              <a:rPr lang="en-US" altLang="zh-TW" dirty="0"/>
              <a:t>)</a:t>
            </a:r>
          </a:p>
          <a:p>
            <a:r>
              <a:rPr lang="en-US" altLang="zh-TW" dirty="0"/>
              <a:t>SELECT * FROM </a:t>
            </a:r>
            <a:r>
              <a:rPr lang="en-US" altLang="zh-TW" dirty="0" err="1"/>
              <a:t>OrderDetails</a:t>
            </a:r>
            <a:r>
              <a:rPr lang="en-US" altLang="zh-TW" dirty="0"/>
              <a:t> WHERE Quantity &gt; (SELECT </a:t>
            </a:r>
            <a:r>
              <a:rPr lang="en-US" altLang="zh-TW" dirty="0" err="1"/>
              <a:t>avg</a:t>
            </a:r>
            <a:r>
              <a:rPr lang="en-US" altLang="zh-TW" dirty="0"/>
              <a:t>(Quantity) FROM </a:t>
            </a:r>
            <a:r>
              <a:rPr lang="en-US" altLang="zh-TW" dirty="0" err="1"/>
              <a:t>OrderDetails</a:t>
            </a:r>
            <a:r>
              <a:rPr lang="en-US" altLang="zh-TW" dirty="0"/>
              <a:t>);</a:t>
            </a:r>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複合查詢</a:t>
            </a:r>
            <a:r>
              <a:rPr lang="en-US" altLang="zh-TW" dirty="0"/>
              <a:t> (cont.)</a:t>
            </a:r>
            <a:endParaRPr lang="zh-TW" altLang="en-US" dirty="0"/>
          </a:p>
        </p:txBody>
      </p:sp>
      <p:sp>
        <p:nvSpPr>
          <p:cNvPr id="3" name="內容版面配置區 2"/>
          <p:cNvSpPr>
            <a:spLocks noGrp="1"/>
          </p:cNvSpPr>
          <p:nvPr>
            <p:ph idx="1"/>
          </p:nvPr>
        </p:nvSpPr>
        <p:spPr/>
        <p:txBody>
          <a:bodyPr/>
          <a:lstStyle/>
          <a:p>
            <a:r>
              <a:rPr lang="zh-TW" altLang="en-US" dirty="0"/>
              <a:t>列出顧客</a:t>
            </a:r>
            <a:r>
              <a:rPr lang="en-US" altLang="zh-TW" dirty="0"/>
              <a:t>4</a:t>
            </a:r>
            <a:r>
              <a:rPr lang="zh-TW" altLang="en-US" dirty="0"/>
              <a:t>過去的訂單明細</a:t>
            </a:r>
            <a:r>
              <a:rPr lang="en-US" altLang="zh-TW" dirty="0"/>
              <a:t>(</a:t>
            </a:r>
            <a:r>
              <a:rPr lang="en-US" altLang="zh-TW" dirty="0" err="1"/>
              <a:t>OrderDetails</a:t>
            </a:r>
            <a:r>
              <a:rPr lang="en-US" altLang="zh-TW" dirty="0"/>
              <a:t>)(Orders)</a:t>
            </a:r>
          </a:p>
          <a:p>
            <a:r>
              <a:rPr lang="en-US" altLang="zh-TW" dirty="0"/>
              <a:t>SELECT * FROM </a:t>
            </a:r>
            <a:r>
              <a:rPr lang="en-US" altLang="zh-TW" dirty="0" err="1"/>
              <a:t>OrderDetails</a:t>
            </a:r>
            <a:r>
              <a:rPr lang="en-US" altLang="zh-TW" dirty="0"/>
              <a:t> WHERE </a:t>
            </a:r>
            <a:r>
              <a:rPr lang="en-US" altLang="zh-TW" dirty="0" err="1"/>
              <a:t>OrderID</a:t>
            </a:r>
            <a:r>
              <a:rPr lang="en-US" altLang="zh-TW" dirty="0"/>
              <a:t> IN (SELECT </a:t>
            </a:r>
            <a:r>
              <a:rPr lang="en-US" altLang="zh-TW" dirty="0" err="1"/>
              <a:t>OrderID</a:t>
            </a:r>
            <a:r>
              <a:rPr lang="en-US" altLang="zh-TW" dirty="0"/>
              <a:t> FROM Orders Where </a:t>
            </a:r>
            <a:r>
              <a:rPr lang="en-US" altLang="zh-TW" dirty="0" err="1"/>
              <a:t>CustomerID</a:t>
            </a:r>
            <a:r>
              <a:rPr lang="en-US" altLang="zh-TW" dirty="0"/>
              <a:t>=4);</a:t>
            </a:r>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Exists</a:t>
            </a:r>
            <a:endParaRPr lang="zh-TW" altLang="en-US" dirty="0"/>
          </a:p>
        </p:txBody>
      </p:sp>
      <p:sp>
        <p:nvSpPr>
          <p:cNvPr id="3" name="內容版面配置區 2"/>
          <p:cNvSpPr>
            <a:spLocks noGrp="1"/>
          </p:cNvSpPr>
          <p:nvPr>
            <p:ph idx="1"/>
          </p:nvPr>
        </p:nvSpPr>
        <p:spPr/>
        <p:txBody>
          <a:bodyPr/>
          <a:lstStyle/>
          <a:p>
            <a:r>
              <a:rPr lang="en-US" altLang="zh-TW" dirty="0"/>
              <a:t>EXISTS </a:t>
            </a:r>
            <a:r>
              <a:rPr lang="zh-TW" altLang="en-US" dirty="0"/>
              <a:t>運算子可以連接</a:t>
            </a:r>
            <a:r>
              <a:rPr lang="zh-TW" altLang="en-US" dirty="0">
                <a:hlinkClick r:id="rId2"/>
              </a:rPr>
              <a:t>子查詢</a:t>
            </a:r>
            <a:r>
              <a:rPr lang="zh-TW" altLang="en-US" dirty="0"/>
              <a:t>，用來判斷子查詢是否有返回的結果，如果有結果返回則為真、否則為假。若 </a:t>
            </a:r>
            <a:r>
              <a:rPr lang="en-US" altLang="zh-TW" dirty="0"/>
              <a:t>EXISTS </a:t>
            </a:r>
            <a:r>
              <a:rPr lang="zh-TW" altLang="en-US" dirty="0"/>
              <a:t>為真，就會繼續執行外查詢中的 </a:t>
            </a:r>
            <a:r>
              <a:rPr lang="en-US" altLang="zh-TW" dirty="0"/>
              <a:t>SQL</a:t>
            </a:r>
            <a:r>
              <a:rPr lang="zh-TW" altLang="en-US" dirty="0"/>
              <a:t>；若 </a:t>
            </a:r>
            <a:r>
              <a:rPr lang="en-US" altLang="zh-TW" dirty="0"/>
              <a:t>EXISTS </a:t>
            </a:r>
            <a:r>
              <a:rPr lang="zh-TW" altLang="en-US" dirty="0"/>
              <a:t>為假，則整個 </a:t>
            </a:r>
            <a:r>
              <a:rPr lang="en-US" altLang="zh-TW" dirty="0"/>
              <a:t>SQL </a:t>
            </a:r>
            <a:r>
              <a:rPr lang="zh-TW" altLang="en-US" dirty="0"/>
              <a:t>查詢就不會返回任何結果。</a:t>
            </a:r>
          </a:p>
        </p:txBody>
      </p:sp>
    </p:spTree>
    <p:extLst>
      <p:ext uri="{BB962C8B-B14F-4D97-AF65-F5344CB8AC3E}">
        <p14:creationId xmlns:p14="http://schemas.microsoft.com/office/powerpoint/2010/main" val="9568472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複合查詢</a:t>
            </a:r>
            <a:r>
              <a:rPr lang="en-US" altLang="zh-TW" dirty="0"/>
              <a:t> (cont.)</a:t>
            </a:r>
            <a:endParaRPr lang="zh-TW" altLang="en-US" dirty="0"/>
          </a:p>
        </p:txBody>
      </p:sp>
      <p:sp>
        <p:nvSpPr>
          <p:cNvPr id="3" name="內容版面配置區 2"/>
          <p:cNvSpPr>
            <a:spLocks noGrp="1"/>
          </p:cNvSpPr>
          <p:nvPr>
            <p:ph idx="1"/>
          </p:nvPr>
        </p:nvSpPr>
        <p:spPr/>
        <p:txBody>
          <a:bodyPr/>
          <a:lstStyle/>
          <a:p>
            <a:r>
              <a:rPr lang="zh-TW" altLang="en-US" dirty="0"/>
              <a:t>列出顧客</a:t>
            </a:r>
            <a:r>
              <a:rPr lang="en-US" altLang="zh-TW" dirty="0"/>
              <a:t>4</a:t>
            </a:r>
            <a:r>
              <a:rPr lang="zh-TW" altLang="en-US" dirty="0"/>
              <a:t>過去的訂單明細</a:t>
            </a:r>
            <a:endParaRPr lang="en-US" altLang="zh-TW" dirty="0"/>
          </a:p>
          <a:p>
            <a:endParaRPr lang="zh-TW" altLang="en-US" dirty="0"/>
          </a:p>
        </p:txBody>
      </p:sp>
      <p:pic>
        <p:nvPicPr>
          <p:cNvPr id="5" name="圖片 4"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26" y="2163546"/>
            <a:ext cx="8470342" cy="1504342"/>
          </a:xfrm>
          <a:prstGeom prst="rect">
            <a:avLst/>
          </a:prstGeom>
        </p:spPr>
      </p:pic>
      <p:sp>
        <p:nvSpPr>
          <p:cNvPr id="6" name="文字方塊 5"/>
          <p:cNvSpPr txBox="1"/>
          <p:nvPr/>
        </p:nvSpPr>
        <p:spPr>
          <a:xfrm>
            <a:off x="1999167" y="3717032"/>
            <a:ext cx="4752528" cy="369332"/>
          </a:xfrm>
          <a:prstGeom prst="rect">
            <a:avLst/>
          </a:prstGeom>
          <a:noFill/>
        </p:spPr>
        <p:txBody>
          <a:bodyPr wrap="square" rtlCol="0">
            <a:spAutoFit/>
          </a:bodyPr>
          <a:lstStyle/>
          <a:p>
            <a:pPr algn="ctr"/>
            <a:r>
              <a:rPr lang="en-US" altLang="zh-TW" dirty="0" err="1"/>
              <a:t>OrderDetails</a:t>
            </a:r>
            <a:endParaRPr lang="zh-TW" altLang="en-US" dirty="0"/>
          </a:p>
        </p:txBody>
      </p:sp>
      <p:pic>
        <p:nvPicPr>
          <p:cNvPr id="7" name="圖片 6"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555754"/>
            <a:ext cx="8576987" cy="1521265"/>
          </a:xfrm>
          <a:prstGeom prst="rect">
            <a:avLst/>
          </a:prstGeom>
        </p:spPr>
      </p:pic>
      <p:sp>
        <p:nvSpPr>
          <p:cNvPr id="8" name="文字方塊 7"/>
          <p:cNvSpPr txBox="1"/>
          <p:nvPr/>
        </p:nvSpPr>
        <p:spPr>
          <a:xfrm>
            <a:off x="1999167" y="6077019"/>
            <a:ext cx="4752528" cy="369332"/>
          </a:xfrm>
          <a:prstGeom prst="rect">
            <a:avLst/>
          </a:prstGeom>
          <a:noFill/>
        </p:spPr>
        <p:txBody>
          <a:bodyPr wrap="square" rtlCol="0">
            <a:spAutoFit/>
          </a:bodyPr>
          <a:lstStyle/>
          <a:p>
            <a:pPr algn="ctr"/>
            <a:r>
              <a:rPr lang="en-US" altLang="zh-TW" dirty="0"/>
              <a:t>Orders</a:t>
            </a:r>
            <a:endParaRPr lang="zh-TW" altLang="en-US" dirty="0"/>
          </a:p>
        </p:txBody>
      </p:sp>
    </p:spTree>
    <p:extLst>
      <p:ext uri="{BB962C8B-B14F-4D97-AF65-F5344CB8AC3E}">
        <p14:creationId xmlns:p14="http://schemas.microsoft.com/office/powerpoint/2010/main" val="36017886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複合查詢</a:t>
            </a:r>
            <a:r>
              <a:rPr lang="en-US" altLang="zh-TW" dirty="0"/>
              <a:t> (cont.)</a:t>
            </a:r>
            <a:endParaRPr lang="zh-TW" altLang="en-US" dirty="0"/>
          </a:p>
        </p:txBody>
      </p:sp>
      <p:sp>
        <p:nvSpPr>
          <p:cNvPr id="3" name="內容版面配置區 2"/>
          <p:cNvSpPr>
            <a:spLocks noGrp="1"/>
          </p:cNvSpPr>
          <p:nvPr>
            <p:ph idx="1"/>
          </p:nvPr>
        </p:nvSpPr>
        <p:spPr/>
        <p:txBody>
          <a:bodyPr>
            <a:normAutofit fontScale="92500"/>
          </a:bodyPr>
          <a:lstStyle/>
          <a:p>
            <a:r>
              <a:rPr lang="zh-TW" altLang="en-US" dirty="0"/>
              <a:t>列出顧客</a:t>
            </a:r>
            <a:r>
              <a:rPr lang="en-US" altLang="zh-TW" dirty="0"/>
              <a:t>4</a:t>
            </a:r>
            <a:r>
              <a:rPr lang="zh-TW" altLang="en-US" dirty="0"/>
              <a:t>過去的訂單明細</a:t>
            </a:r>
            <a:endParaRPr lang="en-US" altLang="zh-TW" dirty="0"/>
          </a:p>
          <a:p>
            <a:r>
              <a:rPr lang="en-US" altLang="zh-TW" dirty="0"/>
              <a:t>SELECT * FROM </a:t>
            </a:r>
            <a:r>
              <a:rPr lang="en-US" altLang="zh-TW" dirty="0" err="1"/>
              <a:t>OrderDetails</a:t>
            </a:r>
            <a:r>
              <a:rPr lang="en-US" altLang="zh-TW" dirty="0"/>
              <a:t> WHERE EXISTS(SELECT * FROM Orders WHERE </a:t>
            </a:r>
            <a:r>
              <a:rPr lang="en-US" altLang="zh-TW" dirty="0" err="1"/>
              <a:t>OrderID</a:t>
            </a:r>
            <a:r>
              <a:rPr lang="en-US" altLang="zh-TW" dirty="0"/>
              <a:t>=</a:t>
            </a:r>
            <a:r>
              <a:rPr lang="en-US" altLang="zh-TW" dirty="0" err="1"/>
              <a:t>OrderDetails.OrderID</a:t>
            </a:r>
            <a:r>
              <a:rPr lang="en-US" altLang="zh-TW" dirty="0"/>
              <a:t> AND </a:t>
            </a:r>
            <a:r>
              <a:rPr lang="en-US" altLang="zh-TW" dirty="0" err="1"/>
              <a:t>CustomerID</a:t>
            </a:r>
            <a:r>
              <a:rPr lang="en-US" altLang="zh-TW" dirty="0"/>
              <a:t>=4);</a:t>
            </a:r>
          </a:p>
          <a:p>
            <a:r>
              <a:rPr lang="en-US" altLang="zh-TW" dirty="0"/>
              <a:t>SELECT * FROM </a:t>
            </a:r>
            <a:r>
              <a:rPr lang="en-US" altLang="zh-TW" dirty="0" err="1"/>
              <a:t>Orders,OrderDetails</a:t>
            </a:r>
            <a:r>
              <a:rPr lang="en-US" altLang="zh-TW" dirty="0"/>
              <a:t> WHERE </a:t>
            </a:r>
            <a:r>
              <a:rPr lang="en-US" altLang="zh-TW" dirty="0" err="1"/>
              <a:t>Orders.OrderID</a:t>
            </a:r>
            <a:r>
              <a:rPr lang="en-US" altLang="zh-TW" dirty="0"/>
              <a:t>=</a:t>
            </a:r>
            <a:r>
              <a:rPr lang="en-US" altLang="zh-TW" dirty="0" err="1"/>
              <a:t>OrderDetails.OrderID</a:t>
            </a:r>
            <a:r>
              <a:rPr lang="en-US" altLang="zh-TW" dirty="0"/>
              <a:t> AND </a:t>
            </a:r>
            <a:r>
              <a:rPr lang="en-US" altLang="zh-TW" dirty="0" err="1"/>
              <a:t>CustomerID</a:t>
            </a:r>
            <a:r>
              <a:rPr lang="en-US" altLang="zh-TW" dirty="0"/>
              <a:t>=4;</a:t>
            </a:r>
          </a:p>
          <a:p>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複合查詢</a:t>
            </a:r>
            <a:r>
              <a:rPr lang="en-US" altLang="zh-TW" dirty="0"/>
              <a:t> (cont.)</a:t>
            </a:r>
            <a:endParaRPr lang="zh-TW" altLang="en-US" dirty="0"/>
          </a:p>
        </p:txBody>
      </p:sp>
      <p:sp>
        <p:nvSpPr>
          <p:cNvPr id="3" name="內容版面配置區 2"/>
          <p:cNvSpPr>
            <a:spLocks noGrp="1"/>
          </p:cNvSpPr>
          <p:nvPr>
            <p:ph idx="1"/>
          </p:nvPr>
        </p:nvSpPr>
        <p:spPr/>
        <p:txBody>
          <a:bodyPr>
            <a:normAutofit fontScale="92500" lnSpcReduction="20000"/>
          </a:bodyPr>
          <a:lstStyle/>
          <a:p>
            <a:r>
              <a:rPr lang="zh-TW" altLang="en-US" dirty="0"/>
              <a:t>列出僅訂購了一種商品的訂單</a:t>
            </a:r>
            <a:r>
              <a:rPr lang="en-US" altLang="zh-TW" dirty="0"/>
              <a:t>(Orders)(</a:t>
            </a:r>
            <a:r>
              <a:rPr lang="en-US" altLang="zh-TW" dirty="0" err="1"/>
              <a:t>OrderDetails</a:t>
            </a:r>
            <a:r>
              <a:rPr lang="en-US" altLang="zh-TW" dirty="0"/>
              <a:t>)</a:t>
            </a:r>
          </a:p>
          <a:p>
            <a:r>
              <a:rPr lang="en-US" altLang="zh-TW" dirty="0"/>
              <a:t>SELECT * FROM Orders WHERE (SELECT count(</a:t>
            </a:r>
            <a:r>
              <a:rPr lang="en-US" altLang="zh-TW" dirty="0" err="1"/>
              <a:t>ProductID</a:t>
            </a:r>
            <a:r>
              <a:rPr lang="en-US" altLang="zh-TW" dirty="0"/>
              <a:t>) FROM </a:t>
            </a:r>
            <a:r>
              <a:rPr lang="en-US" altLang="zh-TW" dirty="0" err="1"/>
              <a:t>OrderDetails</a:t>
            </a:r>
            <a:r>
              <a:rPr lang="en-US" altLang="zh-TW" dirty="0"/>
              <a:t> WHERE </a:t>
            </a:r>
            <a:r>
              <a:rPr lang="en-US" altLang="zh-TW" dirty="0" err="1"/>
              <a:t>OrderID</a:t>
            </a:r>
            <a:r>
              <a:rPr lang="en-US" altLang="zh-TW" dirty="0"/>
              <a:t>=</a:t>
            </a:r>
            <a:r>
              <a:rPr lang="en-US" altLang="zh-TW" dirty="0" err="1"/>
              <a:t>Orders.OrderID</a:t>
            </a:r>
            <a:r>
              <a:rPr lang="en-US" altLang="zh-TW" dirty="0"/>
              <a:t> GROUP BY </a:t>
            </a:r>
            <a:r>
              <a:rPr lang="en-US" altLang="zh-TW" dirty="0" err="1"/>
              <a:t>OrderID</a:t>
            </a:r>
            <a:r>
              <a:rPr lang="en-US" altLang="zh-TW" dirty="0"/>
              <a:t>) = 1;</a:t>
            </a:r>
          </a:p>
          <a:p>
            <a:r>
              <a:rPr lang="en-US" altLang="zh-TW" dirty="0"/>
              <a:t>SELECT * FROM Orders WHERE </a:t>
            </a:r>
            <a:r>
              <a:rPr lang="en-US" altLang="zh-TW" dirty="0" err="1"/>
              <a:t>OrderID</a:t>
            </a:r>
            <a:r>
              <a:rPr lang="en-US" altLang="zh-TW" dirty="0"/>
              <a:t> IN (SELECT </a:t>
            </a:r>
            <a:r>
              <a:rPr lang="en-US" altLang="zh-TW" dirty="0" err="1"/>
              <a:t>OrderID</a:t>
            </a:r>
            <a:r>
              <a:rPr lang="en-US" altLang="zh-TW" dirty="0"/>
              <a:t> FROM </a:t>
            </a:r>
            <a:r>
              <a:rPr lang="en-US" altLang="zh-TW" dirty="0" err="1"/>
              <a:t>OrderDetails</a:t>
            </a:r>
            <a:r>
              <a:rPr lang="en-US" altLang="zh-TW" dirty="0"/>
              <a:t> GROUP BY </a:t>
            </a:r>
            <a:r>
              <a:rPr lang="en-US" altLang="zh-TW" dirty="0" err="1"/>
              <a:t>OrderID</a:t>
            </a:r>
            <a:r>
              <a:rPr lang="en-US" altLang="zh-TW" dirty="0"/>
              <a:t> HAVING count(</a:t>
            </a:r>
            <a:r>
              <a:rPr lang="en-US" altLang="zh-TW" dirty="0" err="1"/>
              <a:t>productID</a:t>
            </a:r>
            <a:r>
              <a:rPr lang="en-US" altLang="zh-TW" dirty="0"/>
              <a:t>) = 1);</a:t>
            </a:r>
          </a:p>
          <a:p>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複合查詢 </a:t>
            </a:r>
            <a:r>
              <a:rPr lang="en-US" altLang="zh-TW" dirty="0"/>
              <a:t>(cont.)</a:t>
            </a:r>
            <a:endParaRPr lang="zh-TW" altLang="en-US" dirty="0"/>
          </a:p>
        </p:txBody>
      </p:sp>
      <p:sp>
        <p:nvSpPr>
          <p:cNvPr id="3" name="內容版面配置區 2"/>
          <p:cNvSpPr>
            <a:spLocks noGrp="1"/>
          </p:cNvSpPr>
          <p:nvPr>
            <p:ph idx="1"/>
          </p:nvPr>
        </p:nvSpPr>
        <p:spPr/>
        <p:txBody>
          <a:bodyPr>
            <a:normAutofit fontScale="92500"/>
          </a:bodyPr>
          <a:lstStyle/>
          <a:p>
            <a:r>
              <a:rPr lang="zh-TW" altLang="en-US" dirty="0"/>
              <a:t>列出出貨總量超過</a:t>
            </a:r>
            <a:r>
              <a:rPr lang="en-US" altLang="zh-TW" dirty="0"/>
              <a:t> 100 </a:t>
            </a:r>
            <a:r>
              <a:rPr lang="zh-TW" altLang="en-US" dirty="0"/>
              <a:t>的商品名稱與其銷售量</a:t>
            </a:r>
            <a:endParaRPr lang="en-US" altLang="zh-TW" dirty="0"/>
          </a:p>
          <a:p>
            <a:r>
              <a:rPr lang="en-US" altLang="zh-TW" dirty="0"/>
              <a:t>SELECT * FROM (SELECT </a:t>
            </a:r>
            <a:r>
              <a:rPr lang="en-US" altLang="zh-TW" dirty="0" err="1"/>
              <a:t>ProductID</a:t>
            </a:r>
            <a:r>
              <a:rPr lang="en-US" altLang="zh-TW" dirty="0"/>
              <a:t>, Sum(Quantity) as </a:t>
            </a:r>
            <a:r>
              <a:rPr lang="en-US" altLang="zh-TW" dirty="0" err="1"/>
              <a:t>Total_Quantity</a:t>
            </a:r>
            <a:r>
              <a:rPr lang="en-US" altLang="zh-TW" dirty="0"/>
              <a:t> FROM </a:t>
            </a:r>
            <a:r>
              <a:rPr lang="en-US" altLang="zh-TW" dirty="0" err="1"/>
              <a:t>OrderDetails</a:t>
            </a:r>
            <a:r>
              <a:rPr lang="en-US" altLang="zh-TW" dirty="0"/>
              <a:t> GROUP BY </a:t>
            </a:r>
            <a:r>
              <a:rPr lang="en-US" altLang="zh-TW" dirty="0" err="1"/>
              <a:t>ProductID</a:t>
            </a:r>
            <a:r>
              <a:rPr lang="en-US" altLang="zh-TW" dirty="0"/>
              <a:t>)</a:t>
            </a:r>
            <a:r>
              <a:rPr lang="zh-TW" altLang="en-US" dirty="0"/>
              <a:t> </a:t>
            </a:r>
            <a:r>
              <a:rPr lang="en-US" altLang="zh-TW" dirty="0"/>
              <a:t>WHERE </a:t>
            </a:r>
            <a:r>
              <a:rPr lang="en-US" altLang="zh-TW" dirty="0" err="1"/>
              <a:t>Total_Quantity</a:t>
            </a:r>
            <a:r>
              <a:rPr lang="en-US" altLang="zh-TW" dirty="0"/>
              <a:t> &gt; 100;</a:t>
            </a:r>
          </a:p>
          <a:p>
            <a:r>
              <a:rPr lang="en-US" altLang="zh-TW" dirty="0"/>
              <a:t>SELECT </a:t>
            </a:r>
            <a:r>
              <a:rPr lang="en-US" altLang="zh-TW" dirty="0" err="1"/>
              <a:t>ProductID</a:t>
            </a:r>
            <a:r>
              <a:rPr lang="en-US" altLang="zh-TW" dirty="0"/>
              <a:t>, Sum(Quantity) FROM </a:t>
            </a:r>
            <a:r>
              <a:rPr lang="en-US" altLang="zh-TW" dirty="0" err="1"/>
              <a:t>OrderDetails</a:t>
            </a:r>
            <a:r>
              <a:rPr lang="en-US" altLang="zh-TW" dirty="0"/>
              <a:t> GROUP BY </a:t>
            </a:r>
            <a:r>
              <a:rPr lang="en-US" altLang="zh-TW" dirty="0" err="1"/>
              <a:t>ProductID</a:t>
            </a:r>
            <a:r>
              <a:rPr lang="en-US" altLang="zh-TW" dirty="0"/>
              <a:t> HAVING Sum(Quantity) &gt; 100;</a:t>
            </a:r>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Lab 11</a:t>
            </a:r>
            <a:endParaRPr lang="zh-TW" altLang="en-US" dirty="0"/>
          </a:p>
        </p:txBody>
      </p:sp>
      <p:sp>
        <p:nvSpPr>
          <p:cNvPr id="3" name="內容版面配置區 2"/>
          <p:cNvSpPr>
            <a:spLocks noGrp="1"/>
          </p:cNvSpPr>
          <p:nvPr>
            <p:ph idx="1"/>
          </p:nvPr>
        </p:nvSpPr>
        <p:spPr/>
        <p:txBody>
          <a:bodyPr/>
          <a:lstStyle/>
          <a:p>
            <a:r>
              <a:rPr lang="zh-TW" altLang="en-US" dirty="0"/>
              <a:t>列出出貨量最大的出貨明細</a:t>
            </a:r>
            <a:r>
              <a:rPr lang="en-US" altLang="zh-TW" dirty="0"/>
              <a:t>(</a:t>
            </a:r>
            <a:r>
              <a:rPr lang="en-US" altLang="zh-TW" dirty="0" err="1"/>
              <a:t>OrderDetails</a:t>
            </a:r>
            <a:r>
              <a:rPr lang="en-US" altLang="zh-TW" dirty="0"/>
              <a:t>)</a:t>
            </a:r>
          </a:p>
          <a:p>
            <a:pPr lvl="1"/>
            <a:r>
              <a:rPr lang="en-US" altLang="zh-TW" dirty="0"/>
              <a:t>Hint : </a:t>
            </a:r>
            <a:r>
              <a:rPr lang="zh-TW" altLang="en-US" dirty="0"/>
              <a:t>先列出</a:t>
            </a:r>
            <a:r>
              <a:rPr lang="en-US" altLang="zh-TW" dirty="0" err="1"/>
              <a:t>orderDetails</a:t>
            </a:r>
            <a:r>
              <a:rPr lang="zh-TW" altLang="en-US" dirty="0"/>
              <a:t>裡最大的</a:t>
            </a:r>
            <a:r>
              <a:rPr lang="en-US" altLang="zh-TW" dirty="0"/>
              <a:t>max(Quantity)</a:t>
            </a:r>
          </a:p>
          <a:p>
            <a:pPr lvl="1"/>
            <a:r>
              <a:rPr lang="zh-TW" altLang="en-US" dirty="0"/>
              <a:t>再去搜尋哪一筆資料是</a:t>
            </a:r>
            <a:r>
              <a:rPr lang="en-US" altLang="zh-TW" dirty="0" err="1"/>
              <a:t>orderDetails</a:t>
            </a:r>
            <a:r>
              <a:rPr lang="zh-TW" altLang="en-US" dirty="0"/>
              <a:t>裡的</a:t>
            </a:r>
            <a:r>
              <a:rPr lang="en-US" altLang="zh-TW" dirty="0"/>
              <a:t>max(Quantity)</a:t>
            </a:r>
          </a:p>
          <a:p>
            <a:pPr lvl="1"/>
            <a:r>
              <a:rPr lang="en-US" altLang="zh-TW" dirty="0"/>
              <a:t>SELECT</a:t>
            </a:r>
            <a:r>
              <a:rPr lang="zh-TW" altLang="en-US" dirty="0"/>
              <a:t>裡面再去</a:t>
            </a:r>
            <a:r>
              <a:rPr lang="en-US" altLang="zh-TW" dirty="0"/>
              <a:t>SELECT</a:t>
            </a:r>
          </a:p>
          <a:p>
            <a:endParaRPr lang="en-US" altLang="zh-TW" dirty="0"/>
          </a:p>
          <a:p>
            <a:endParaRPr lang="zh-TW" altLang="en-US" dirty="0"/>
          </a:p>
        </p:txBody>
      </p:sp>
      <p:pic>
        <p:nvPicPr>
          <p:cNvPr id="4" name="內容版面配置區 3"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431" y="4941168"/>
            <a:ext cx="8229600" cy="45265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Lab 11</a:t>
            </a:r>
            <a:endParaRPr lang="zh-TW" altLang="en-US" dirty="0"/>
          </a:p>
        </p:txBody>
      </p:sp>
      <p:sp>
        <p:nvSpPr>
          <p:cNvPr id="3" name="內容版面配置區 2"/>
          <p:cNvSpPr>
            <a:spLocks noGrp="1"/>
          </p:cNvSpPr>
          <p:nvPr>
            <p:ph idx="1"/>
          </p:nvPr>
        </p:nvSpPr>
        <p:spPr/>
        <p:txBody>
          <a:bodyPr/>
          <a:lstStyle/>
          <a:p>
            <a:r>
              <a:rPr lang="zh-TW" altLang="en-US" dirty="0"/>
              <a:t>列出曾經與顧客</a:t>
            </a:r>
            <a:r>
              <a:rPr lang="en-US" altLang="zh-TW" dirty="0"/>
              <a:t>4</a:t>
            </a:r>
            <a:r>
              <a:rPr lang="zh-TW" altLang="en-US" dirty="0"/>
              <a:t>進行交易的員工資料</a:t>
            </a:r>
            <a:r>
              <a:rPr lang="en-US" altLang="zh-TW" dirty="0"/>
              <a:t>(</a:t>
            </a:r>
            <a:r>
              <a:rPr lang="en-US" altLang="zh-TW" dirty="0" err="1"/>
              <a:t>EmployeeID</a:t>
            </a:r>
            <a:r>
              <a:rPr lang="en-US" altLang="zh-TW" dirty="0"/>
              <a:t>)(Orders)</a:t>
            </a:r>
          </a:p>
          <a:p>
            <a:endParaRPr lang="en-US" altLang="zh-TW" dirty="0"/>
          </a:p>
          <a:p>
            <a:pPr marL="0" indent="0">
              <a:buNone/>
            </a:pPr>
            <a:endParaRPr lang="zh-TW" altLang="en-US" dirty="0"/>
          </a:p>
        </p:txBody>
      </p:sp>
      <p:pic>
        <p:nvPicPr>
          <p:cNvPr id="4" name="圖片 3"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2780928"/>
            <a:ext cx="7524328" cy="1497898"/>
          </a:xfrm>
          <a:prstGeom prst="rect">
            <a:avLst/>
          </a:prstGeom>
        </p:spPr>
      </p:pic>
      <p:sp>
        <p:nvSpPr>
          <p:cNvPr id="5" name="文字方塊 4"/>
          <p:cNvSpPr txBox="1"/>
          <p:nvPr/>
        </p:nvSpPr>
        <p:spPr>
          <a:xfrm>
            <a:off x="1855193" y="4278826"/>
            <a:ext cx="4752528" cy="369332"/>
          </a:xfrm>
          <a:prstGeom prst="rect">
            <a:avLst/>
          </a:prstGeom>
          <a:noFill/>
        </p:spPr>
        <p:txBody>
          <a:bodyPr wrap="square" rtlCol="0">
            <a:spAutoFit/>
          </a:bodyPr>
          <a:lstStyle/>
          <a:p>
            <a:pPr algn="ctr"/>
            <a:r>
              <a:rPr lang="en-US" altLang="zh-TW" dirty="0"/>
              <a:t>Orders</a:t>
            </a:r>
            <a:endParaRPr lang="zh-TW" altLang="en-US" dirty="0"/>
          </a:p>
        </p:txBody>
      </p:sp>
      <p:pic>
        <p:nvPicPr>
          <p:cNvPr id="6" name="圖片 5"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409" y="4741724"/>
            <a:ext cx="7416824" cy="1547218"/>
          </a:xfrm>
          <a:prstGeom prst="rect">
            <a:avLst/>
          </a:prstGeom>
        </p:spPr>
      </p:pic>
      <p:sp>
        <p:nvSpPr>
          <p:cNvPr id="7" name="文字方塊 6"/>
          <p:cNvSpPr txBox="1"/>
          <p:nvPr/>
        </p:nvSpPr>
        <p:spPr>
          <a:xfrm>
            <a:off x="1763688" y="6197842"/>
            <a:ext cx="4752528" cy="369332"/>
          </a:xfrm>
          <a:prstGeom prst="rect">
            <a:avLst/>
          </a:prstGeom>
          <a:noFill/>
        </p:spPr>
        <p:txBody>
          <a:bodyPr wrap="square" rtlCol="0">
            <a:spAutoFit/>
          </a:bodyPr>
          <a:lstStyle/>
          <a:p>
            <a:pPr algn="ctr"/>
            <a:r>
              <a:rPr lang="en-US" altLang="zh-TW" dirty="0"/>
              <a:t>Employees</a:t>
            </a:r>
            <a:endParaRPr lang="zh-TW" altLang="en-US" dirty="0"/>
          </a:p>
        </p:txBody>
      </p:sp>
    </p:spTree>
    <p:extLst>
      <p:ext uri="{BB962C8B-B14F-4D97-AF65-F5344CB8AC3E}">
        <p14:creationId xmlns:p14="http://schemas.microsoft.com/office/powerpoint/2010/main" val="37677596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Lab 11</a:t>
            </a:r>
            <a:endParaRPr lang="zh-TW" altLang="en-US" dirty="0"/>
          </a:p>
        </p:txBody>
      </p:sp>
      <p:pic>
        <p:nvPicPr>
          <p:cNvPr id="4" name="內容版面配置區 3" descr="畫面剪輯"/>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0035" y="2996952"/>
            <a:ext cx="8229600" cy="981661"/>
          </a:xfrm>
        </p:spPr>
      </p:pic>
    </p:spTree>
    <p:extLst>
      <p:ext uri="{BB962C8B-B14F-4D97-AF65-F5344CB8AC3E}">
        <p14:creationId xmlns:p14="http://schemas.microsoft.com/office/powerpoint/2010/main" val="2577396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練習環境</a:t>
            </a:r>
          </a:p>
        </p:txBody>
      </p:sp>
      <p:sp>
        <p:nvSpPr>
          <p:cNvPr id="3" name="內容版面配置區 2"/>
          <p:cNvSpPr>
            <a:spLocks noGrp="1"/>
          </p:cNvSpPr>
          <p:nvPr>
            <p:ph idx="1"/>
          </p:nvPr>
        </p:nvSpPr>
        <p:spPr/>
        <p:txBody>
          <a:bodyPr/>
          <a:lstStyle/>
          <a:p>
            <a:r>
              <a:rPr lang="en-US" altLang="zh-TW" dirty="0"/>
              <a:t>W3C </a:t>
            </a:r>
            <a:r>
              <a:rPr lang="zh-TW" altLang="en-US" dirty="0"/>
              <a:t>的</a:t>
            </a:r>
            <a:r>
              <a:rPr lang="en-US" altLang="zh-TW" dirty="0"/>
              <a:t> SQL </a:t>
            </a:r>
            <a:r>
              <a:rPr lang="en-US" altLang="zh-TW" dirty="0" err="1"/>
              <a:t>Tryit</a:t>
            </a:r>
            <a:r>
              <a:rPr lang="en-US" altLang="zh-TW" dirty="0"/>
              <a:t> Editor</a:t>
            </a:r>
          </a:p>
          <a:p>
            <a:r>
              <a:rPr lang="en-US" altLang="zh-TW" dirty="0">
                <a:hlinkClick r:id="rId2"/>
              </a:rPr>
              <a:t>https://www.w3schools.com/sql/</a:t>
            </a:r>
            <a:endParaRPr lang="en-US" altLang="zh-TW" dirty="0"/>
          </a:p>
          <a:p>
            <a:r>
              <a:rPr lang="en-US" altLang="zh-TW" dirty="0">
                <a:ea typeface="+mn-ea"/>
                <a:hlinkClick r:id="rId3"/>
              </a:rPr>
              <a:t>https://goo.gl/Fg2p0d</a:t>
            </a:r>
            <a:endParaRPr lang="en-US" altLang="zh-TW" dirty="0">
              <a:ea typeface="+mn-ea"/>
            </a:endParaRPr>
          </a:p>
          <a:p>
            <a:pPr marL="0" indent="0">
              <a:buNone/>
            </a:pPr>
            <a:endParaRPr lang="zh-TW" altLang="en-US" dirty="0">
              <a:ea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Query</a:t>
            </a:r>
            <a:endParaRPr lang="zh-TW" altLang="en-US" dirty="0"/>
          </a:p>
        </p:txBody>
      </p:sp>
      <p:sp>
        <p:nvSpPr>
          <p:cNvPr id="5" name="文字版面配置區 4"/>
          <p:cNvSpPr>
            <a:spLocks noGrp="1"/>
          </p:cNvSpPr>
          <p:nvPr>
            <p:ph type="body" idx="1"/>
          </p:nvPr>
        </p:nvSpPr>
        <p:spPr/>
        <p:txBody>
          <a:bodyPr/>
          <a:lstStyle/>
          <a:p>
            <a:r>
              <a:rPr lang="en-US" altLang="zh-TW" dirty="0"/>
              <a:t>SQL Basic</a:t>
            </a:r>
            <a:endParaRPr lang="zh-TW" altLang="en-US" dirty="0"/>
          </a:p>
        </p:txBody>
      </p:sp>
    </p:spTree>
  </p:cSld>
  <p:clrMapOvr>
    <a:masterClrMapping/>
  </p:clrMapOvr>
</p:sld>
</file>

<file path=ppt/theme/theme1.xml><?xml version="1.0" encoding="utf-8"?>
<a:theme xmlns:a="http://schemas.openxmlformats.org/drawingml/2006/main" name="my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my_template</Template>
  <TotalTime>38382</TotalTime>
  <Words>2072</Words>
  <Application>Microsoft Office PowerPoint</Application>
  <PresentationFormat>如螢幕大小 (4:3)</PresentationFormat>
  <Paragraphs>280</Paragraphs>
  <Slides>79</Slides>
  <Notes>3</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79</vt:i4>
      </vt:variant>
    </vt:vector>
  </HeadingPairs>
  <TitlesOfParts>
    <vt:vector size="85" baseType="lpstr">
      <vt:lpstr>微軟正黑體</vt:lpstr>
      <vt:lpstr>新細明體</vt:lpstr>
      <vt:lpstr>Arial</vt:lpstr>
      <vt:lpstr>Calibri</vt:lpstr>
      <vt:lpstr>Constantia</vt:lpstr>
      <vt:lpstr>my_template</vt:lpstr>
      <vt:lpstr>Database Management System Lab 1: Basic SQL</vt:lpstr>
      <vt:lpstr>講師資訊</vt:lpstr>
      <vt:lpstr>課程規劃</vt:lpstr>
      <vt:lpstr>Project Proposal</vt:lpstr>
      <vt:lpstr>計分方式</vt:lpstr>
      <vt:lpstr>何為 SQL</vt:lpstr>
      <vt:lpstr>用來操作資料庫的語言</vt:lpstr>
      <vt:lpstr>練習環境</vt:lpstr>
      <vt:lpstr>Query</vt:lpstr>
      <vt:lpstr>SQL Table</vt:lpstr>
      <vt:lpstr>SELECT 語法</vt:lpstr>
      <vt:lpstr>SELECT 語法</vt:lpstr>
      <vt:lpstr>Lab 1</vt:lpstr>
      <vt:lpstr>列出獨一無二的值</vt:lpstr>
      <vt:lpstr>DISTINCT</vt:lpstr>
      <vt:lpstr>Lab 2</vt:lpstr>
      <vt:lpstr>設定搜尋的條件</vt:lpstr>
      <vt:lpstr>IN</vt:lpstr>
      <vt:lpstr>IN</vt:lpstr>
      <vt:lpstr>IN</vt:lpstr>
      <vt:lpstr>試試下列指令</vt:lpstr>
      <vt:lpstr>BETWEEN</vt:lpstr>
      <vt:lpstr>BETWEEN</vt:lpstr>
      <vt:lpstr>試試下列指令 (cont.)</vt:lpstr>
      <vt:lpstr>試試下列指令</vt:lpstr>
      <vt:lpstr>試試下列指令</vt:lpstr>
      <vt:lpstr>試試下列指令</vt:lpstr>
      <vt:lpstr>試試下列指令</vt:lpstr>
      <vt:lpstr>Lab 3</vt:lpstr>
      <vt:lpstr>用 AND/OR 連結多個條件</vt:lpstr>
      <vt:lpstr>Lab 4</vt:lpstr>
      <vt:lpstr>依序列出</vt:lpstr>
      <vt:lpstr>Lab 5</vt:lpstr>
      <vt:lpstr>集合指令</vt:lpstr>
      <vt:lpstr>UNION</vt:lpstr>
      <vt:lpstr>UNION</vt:lpstr>
      <vt:lpstr>UNION</vt:lpstr>
      <vt:lpstr>UNION ALL</vt:lpstr>
      <vt:lpstr>INTERSECT</vt:lpstr>
      <vt:lpstr>INTERSECT</vt:lpstr>
      <vt:lpstr>試試看下面的指令</vt:lpstr>
      <vt:lpstr>Lab 6</vt:lpstr>
      <vt:lpstr>取平均</vt:lpstr>
      <vt:lpstr>最大值</vt:lpstr>
      <vt:lpstr>最小值</vt:lpstr>
      <vt:lpstr>總數</vt:lpstr>
      <vt:lpstr>Aggregate</vt:lpstr>
      <vt:lpstr>Count</vt:lpstr>
      <vt:lpstr>Count</vt:lpstr>
      <vt:lpstr>Count</vt:lpstr>
      <vt:lpstr>Aggregate (cont.)</vt:lpstr>
      <vt:lpstr>Lab 7</vt:lpstr>
      <vt:lpstr>GROUP BY</vt:lpstr>
      <vt:lpstr>GROUP BY</vt:lpstr>
      <vt:lpstr>GROUP BY</vt:lpstr>
      <vt:lpstr>GROUP BY</vt:lpstr>
      <vt:lpstr>Aggregate (more...)</vt:lpstr>
      <vt:lpstr>Lab 8</vt:lpstr>
      <vt:lpstr>Aggregate (more.)</vt:lpstr>
      <vt:lpstr>Alias(AS)</vt:lpstr>
      <vt:lpstr>Aggregate (more…)</vt:lpstr>
      <vt:lpstr>Aggregate (more…)</vt:lpstr>
      <vt:lpstr>Lab 9</vt:lpstr>
      <vt:lpstr>Having</vt:lpstr>
      <vt:lpstr>Having</vt:lpstr>
      <vt:lpstr>Having</vt:lpstr>
      <vt:lpstr>Having</vt:lpstr>
      <vt:lpstr>Aggregate (more…)</vt:lpstr>
      <vt:lpstr>Lab 10</vt:lpstr>
      <vt:lpstr>複合查詢</vt:lpstr>
      <vt:lpstr>複合查詢 (cont.)</vt:lpstr>
      <vt:lpstr>Exists</vt:lpstr>
      <vt:lpstr>複合查詢 (cont.)</vt:lpstr>
      <vt:lpstr>複合查詢 (cont.)</vt:lpstr>
      <vt:lpstr>複合查詢 (cont.)</vt:lpstr>
      <vt:lpstr>複合查詢 (cont.)</vt:lpstr>
      <vt:lpstr>Lab 11</vt:lpstr>
      <vt:lpstr>Lab 11</vt:lpstr>
      <vt:lpstr>Lab 11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資料庫系統 Lab. 1: SQL Basic</dc:title>
  <dc:creator>FW火風</dc:creator>
  <cp:lastModifiedBy>UserPC</cp:lastModifiedBy>
  <cp:revision>165</cp:revision>
  <dcterms:created xsi:type="dcterms:W3CDTF">2016-10-04T15:34:28Z</dcterms:created>
  <dcterms:modified xsi:type="dcterms:W3CDTF">2020-09-03T04:45:35Z</dcterms:modified>
</cp:coreProperties>
</file>